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71"/>
  </p:notesMasterIdLst>
  <p:sldIdLst>
    <p:sldId id="256" r:id="rId2"/>
    <p:sldId id="350" r:id="rId3"/>
    <p:sldId id="356" r:id="rId4"/>
    <p:sldId id="558" r:id="rId5"/>
    <p:sldId id="559" r:id="rId6"/>
    <p:sldId id="588" r:id="rId7"/>
    <p:sldId id="589" r:id="rId8"/>
    <p:sldId id="593" r:id="rId9"/>
    <p:sldId id="605" r:id="rId10"/>
    <p:sldId id="624" r:id="rId11"/>
    <p:sldId id="594" r:id="rId12"/>
    <p:sldId id="618" r:id="rId13"/>
    <p:sldId id="619" r:id="rId14"/>
    <p:sldId id="620" r:id="rId15"/>
    <p:sldId id="621" r:id="rId16"/>
    <p:sldId id="622" r:id="rId17"/>
    <p:sldId id="623" r:id="rId18"/>
    <p:sldId id="595" r:id="rId19"/>
    <p:sldId id="654" r:id="rId20"/>
    <p:sldId id="581" r:id="rId21"/>
    <p:sldId id="582" r:id="rId22"/>
    <p:sldId id="607" r:id="rId23"/>
    <p:sldId id="631" r:id="rId24"/>
    <p:sldId id="608" r:id="rId25"/>
    <p:sldId id="625" r:id="rId26"/>
    <p:sldId id="626" r:id="rId27"/>
    <p:sldId id="627" r:id="rId28"/>
    <p:sldId id="628" r:id="rId29"/>
    <p:sldId id="629" r:id="rId30"/>
    <p:sldId id="617" r:id="rId31"/>
    <p:sldId id="612" r:id="rId32"/>
    <p:sldId id="611" r:id="rId33"/>
    <p:sldId id="583" r:id="rId34"/>
    <p:sldId id="584" r:id="rId35"/>
    <p:sldId id="614" r:id="rId36"/>
    <p:sldId id="615" r:id="rId37"/>
    <p:sldId id="616" r:id="rId38"/>
    <p:sldId id="613" r:id="rId39"/>
    <p:sldId id="352" r:id="rId40"/>
    <p:sldId id="353" r:id="rId41"/>
    <p:sldId id="553" r:id="rId42"/>
    <p:sldId id="480" r:id="rId43"/>
    <p:sldId id="472" r:id="rId44"/>
    <p:sldId id="522" r:id="rId45"/>
    <p:sldId id="523" r:id="rId46"/>
    <p:sldId id="524" r:id="rId47"/>
    <p:sldId id="473" r:id="rId48"/>
    <p:sldId id="474" r:id="rId49"/>
    <p:sldId id="525" r:id="rId50"/>
    <p:sldId id="526" r:id="rId51"/>
    <p:sldId id="528" r:id="rId52"/>
    <p:sldId id="475" r:id="rId53"/>
    <p:sldId id="476" r:id="rId54"/>
    <p:sldId id="529" r:id="rId55"/>
    <p:sldId id="532" r:id="rId56"/>
    <p:sldId id="534" r:id="rId57"/>
    <p:sldId id="536" r:id="rId58"/>
    <p:sldId id="535" r:id="rId59"/>
    <p:sldId id="537" r:id="rId60"/>
    <p:sldId id="539" r:id="rId61"/>
    <p:sldId id="477" r:id="rId62"/>
    <p:sldId id="478" r:id="rId63"/>
    <p:sldId id="530" r:id="rId64"/>
    <p:sldId id="533" r:id="rId65"/>
    <p:sldId id="531" r:id="rId66"/>
    <p:sldId id="357" r:id="rId67"/>
    <p:sldId id="362" r:id="rId68"/>
    <p:sldId id="552" r:id="rId69"/>
    <p:sldId id="490" r:id="rId70"/>
    <p:sldId id="482" r:id="rId71"/>
    <p:sldId id="540" r:id="rId72"/>
    <p:sldId id="541" r:id="rId73"/>
    <p:sldId id="542" r:id="rId74"/>
    <p:sldId id="491" r:id="rId75"/>
    <p:sldId id="487" r:id="rId76"/>
    <p:sldId id="549" r:id="rId77"/>
    <p:sldId id="550" r:id="rId78"/>
    <p:sldId id="565" r:id="rId79"/>
    <p:sldId id="551" r:id="rId80"/>
    <p:sldId id="492" r:id="rId81"/>
    <p:sldId id="486" r:id="rId82"/>
    <p:sldId id="546" r:id="rId83"/>
    <p:sldId id="547" r:id="rId84"/>
    <p:sldId id="548" r:id="rId85"/>
    <p:sldId id="358" r:id="rId86"/>
    <p:sldId id="366" r:id="rId87"/>
    <p:sldId id="554" r:id="rId88"/>
    <p:sldId id="488" r:id="rId89"/>
    <p:sldId id="501" r:id="rId90"/>
    <p:sldId id="566" r:id="rId91"/>
    <p:sldId id="567" r:id="rId92"/>
    <p:sldId id="568" r:id="rId93"/>
    <p:sldId id="493" r:id="rId94"/>
    <p:sldId id="500" r:id="rId95"/>
    <p:sldId id="635" r:id="rId96"/>
    <p:sldId id="632" r:id="rId97"/>
    <p:sldId id="633" r:id="rId98"/>
    <p:sldId id="636" r:id="rId99"/>
    <p:sldId id="634" r:id="rId100"/>
    <p:sldId id="494" r:id="rId101"/>
    <p:sldId id="499" r:id="rId102"/>
    <p:sldId id="637" r:id="rId103"/>
    <p:sldId id="640" r:id="rId104"/>
    <p:sldId id="505" r:id="rId105"/>
    <p:sldId id="641" r:id="rId106"/>
    <p:sldId id="504" r:id="rId107"/>
    <p:sldId id="498" r:id="rId108"/>
    <p:sldId id="642" r:id="rId109"/>
    <p:sldId id="644" r:id="rId110"/>
    <p:sldId id="649" r:id="rId111"/>
    <p:sldId id="645" r:id="rId112"/>
    <p:sldId id="650" r:id="rId113"/>
    <p:sldId id="651" r:id="rId114"/>
    <p:sldId id="497" r:id="rId115"/>
    <p:sldId id="489" r:id="rId116"/>
    <p:sldId id="647" r:id="rId117"/>
    <p:sldId id="648" r:id="rId118"/>
    <p:sldId id="652" r:id="rId119"/>
    <p:sldId id="646" r:id="rId120"/>
    <p:sldId id="502" r:id="rId121"/>
    <p:sldId id="503" r:id="rId122"/>
    <p:sldId id="569" r:id="rId123"/>
    <p:sldId id="570" r:id="rId124"/>
    <p:sldId id="571" r:id="rId125"/>
    <p:sldId id="359" r:id="rId126"/>
    <p:sldId id="365" r:id="rId127"/>
    <p:sldId id="555" r:id="rId128"/>
    <p:sldId id="442" r:id="rId129"/>
    <p:sldId id="449" r:id="rId130"/>
    <p:sldId id="512" r:id="rId131"/>
    <p:sldId id="506" r:id="rId132"/>
    <p:sldId id="507" r:id="rId133"/>
    <p:sldId id="517" r:id="rId134"/>
    <p:sldId id="518" r:id="rId135"/>
    <p:sldId id="443" r:id="rId136"/>
    <p:sldId id="448" r:id="rId137"/>
    <p:sldId id="508" r:id="rId138"/>
    <p:sldId id="511" r:id="rId139"/>
    <p:sldId id="515" r:id="rId140"/>
    <p:sldId id="444" r:id="rId141"/>
    <p:sldId id="447" r:id="rId142"/>
    <p:sldId id="509" r:id="rId143"/>
    <p:sldId id="514" r:id="rId144"/>
    <p:sldId id="445" r:id="rId145"/>
    <p:sldId id="446" r:id="rId146"/>
    <p:sldId id="510" r:id="rId147"/>
    <p:sldId id="513" r:id="rId148"/>
    <p:sldId id="360" r:id="rId149"/>
    <p:sldId id="364" r:id="rId150"/>
    <p:sldId id="388" r:id="rId151"/>
    <p:sldId id="389" r:id="rId152"/>
    <p:sldId id="415" r:id="rId153"/>
    <p:sldId id="416" r:id="rId154"/>
    <p:sldId id="390" r:id="rId155"/>
    <p:sldId id="391" r:id="rId156"/>
    <p:sldId id="417" r:id="rId157"/>
    <p:sldId id="418" r:id="rId158"/>
    <p:sldId id="392" r:id="rId159"/>
    <p:sldId id="393" r:id="rId160"/>
    <p:sldId id="421" r:id="rId161"/>
    <p:sldId id="422" r:id="rId162"/>
    <p:sldId id="394" r:id="rId163"/>
    <p:sldId id="395" r:id="rId164"/>
    <p:sldId id="419" r:id="rId165"/>
    <p:sldId id="420" r:id="rId166"/>
    <p:sldId id="361" r:id="rId167"/>
    <p:sldId id="560" r:id="rId168"/>
    <p:sldId id="309" r:id="rId169"/>
    <p:sldId id="279" r:id="rId1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D8D6CC-FFCD-4AFF-81F8-B98A0481E720}">
  <a:tblStyle styleId="{39D8D6CC-FFCD-4AFF-81F8-B98A0481E720}"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57"/>
    <p:restoredTop sz="83201"/>
  </p:normalViewPr>
  <p:slideViewPr>
    <p:cSldViewPr snapToGrid="0" snapToObjects="1">
      <p:cViewPr>
        <p:scale>
          <a:sx n="87" d="100"/>
          <a:sy n="87" d="100"/>
        </p:scale>
        <p:origin x="584" y="600"/>
      </p:cViewPr>
      <p:guideLst>
        <p:guide orient="horz" pos="1620"/>
        <p:guide pos="2880"/>
      </p:guideLst>
    </p:cSldViewPr>
  </p:slideViewPr>
  <p:notesTextViewPr>
    <p:cViewPr>
      <p:scale>
        <a:sx n="1" d="1"/>
        <a:sy n="1" d="1"/>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notesMaster" Target="notesMasters/notesMaster1.xml"/><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048286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853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317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31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16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819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572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19403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622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016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2845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3803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99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888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2439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263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65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759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172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8483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1219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964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707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815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8971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893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0766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93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26414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986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9238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5815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370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614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7583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14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67154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5309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923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105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290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766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52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1911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Shape 10"/>
          <p:cNvSpPr/>
          <p:nvPr/>
        </p:nvSpPr>
        <p:spPr>
          <a:xfrm>
            <a:off x="-11025" y="-11025"/>
            <a:ext cx="9144000" cy="5143500"/>
          </a:xfrm>
          <a:prstGeom prst="rect">
            <a:avLst/>
          </a:prstGeom>
          <a:solidFill>
            <a:srgbClr val="222222">
              <a:alpha val="64620"/>
            </a:srgbClr>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8700">
              <a:alpha val="85380"/>
            </a:srgbClr>
          </a:solidFill>
          <a:ln>
            <a:noFill/>
          </a:ln>
        </p:spPr>
      </p:sp>
      <p:sp>
        <p:nvSpPr>
          <p:cNvPr id="12" name="Shape 12"/>
          <p:cNvSpPr/>
          <p:nvPr/>
        </p:nvSpPr>
        <p:spPr>
          <a:xfrm flipH="1">
            <a:off x="-418950" y="4394400"/>
            <a:ext cx="8172300" cy="749100"/>
          </a:xfrm>
          <a:prstGeom prst="parallelogram">
            <a:avLst>
              <a:gd name="adj" fmla="val 51542"/>
            </a:avLst>
          </a:prstGeom>
          <a:solidFill>
            <a:srgbClr val="FFFFFF">
              <a:alpha val="17690"/>
            </a:srgbClr>
          </a:solidFill>
          <a:ln>
            <a:noFill/>
          </a:ln>
        </p:spPr>
        <p:txBody>
          <a:bodyPr lIns="91425" tIns="91425" rIns="91425" bIns="91425" anchor="ctr" anchorCtr="0">
            <a:noAutofit/>
          </a:bodyPr>
          <a:lstStyle/>
          <a:p>
            <a:pPr lvl="0">
              <a:spcBef>
                <a:spcPts val="0"/>
              </a:spcBef>
              <a:buNone/>
            </a:pPr>
            <a:endParaRPr>
              <a:solidFill>
                <a:srgbClr val="434343"/>
              </a:solidFill>
            </a:endParaRPr>
          </a:p>
        </p:txBody>
      </p:sp>
      <p:sp>
        <p:nvSpPr>
          <p:cNvPr id="13" name="Shape 13"/>
          <p:cNvSpPr/>
          <p:nvPr/>
        </p:nvSpPr>
        <p:spPr>
          <a:xfrm flipH="1">
            <a:off x="1028474" y="4166400"/>
            <a:ext cx="8369700" cy="228000"/>
          </a:xfrm>
          <a:prstGeom prst="parallelogram">
            <a:avLst>
              <a:gd name="adj" fmla="val 51542"/>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 name="Shape 14"/>
          <p:cNvSpPr txBox="1">
            <a:spLocks noGrp="1"/>
          </p:cNvSpPr>
          <p:nvPr>
            <p:ph type="ctrTitle"/>
          </p:nvPr>
        </p:nvSpPr>
        <p:spPr>
          <a:xfrm>
            <a:off x="1028475" y="0"/>
            <a:ext cx="5238600" cy="4020000"/>
          </a:xfrm>
          <a:prstGeom prst="rect">
            <a:avLst/>
          </a:prstGeom>
        </p:spPr>
        <p:txBody>
          <a:bodyPr lIns="91425" tIns="91425" rIns="91425" bIns="91425" anchor="b" anchorCtr="0"/>
          <a:lstStyle>
            <a:lvl1pPr lvl="0">
              <a:spcBef>
                <a:spcPts val="0"/>
              </a:spcBef>
              <a:buSzPct val="100000"/>
              <a:defRPr sz="5200"/>
            </a:lvl1pPr>
            <a:lvl2pPr lvl="1">
              <a:spcBef>
                <a:spcPts val="0"/>
              </a:spcBef>
              <a:buSzPct val="100000"/>
              <a:defRPr sz="5200"/>
            </a:lvl2pPr>
            <a:lvl3pPr lvl="2">
              <a:spcBef>
                <a:spcPts val="0"/>
              </a:spcBef>
              <a:buSzPct val="100000"/>
              <a:defRPr sz="5200"/>
            </a:lvl3pPr>
            <a:lvl4pPr lvl="3">
              <a:spcBef>
                <a:spcPts val="0"/>
              </a:spcBef>
              <a:buSzPct val="100000"/>
              <a:defRPr sz="5200"/>
            </a:lvl4pPr>
            <a:lvl5pPr lvl="4">
              <a:spcBef>
                <a:spcPts val="0"/>
              </a:spcBef>
              <a:buSzPct val="100000"/>
              <a:defRPr sz="5200"/>
            </a:lvl5pPr>
            <a:lvl6pPr lvl="5">
              <a:spcBef>
                <a:spcPts val="0"/>
              </a:spcBef>
              <a:buSzPct val="100000"/>
              <a:defRPr sz="5200"/>
            </a:lvl6pPr>
            <a:lvl7pPr lvl="6">
              <a:spcBef>
                <a:spcPts val="0"/>
              </a:spcBef>
              <a:buSzPct val="100000"/>
              <a:defRPr sz="5200"/>
            </a:lvl7pPr>
            <a:lvl8pPr lvl="7">
              <a:spcBef>
                <a:spcPts val="0"/>
              </a:spcBef>
              <a:buSzPct val="100000"/>
              <a:defRPr sz="5200"/>
            </a:lvl8pPr>
            <a:lvl9pPr lvl="8">
              <a:spcBef>
                <a:spcPts val="0"/>
              </a:spcBef>
              <a:buSzPct val="100000"/>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8700"/>
        </a:solidFill>
        <a:effectLst/>
      </p:bgPr>
    </p:bg>
    <p:spTree>
      <p:nvGrpSpPr>
        <p:cNvPr id="1" name="Shape 15"/>
        <p:cNvGrpSpPr/>
        <p:nvPr/>
      </p:nvGrpSpPr>
      <p:grpSpPr>
        <a:xfrm>
          <a:off x="0" y="0"/>
          <a:ext cx="0" cy="0"/>
          <a:chOff x="0" y="0"/>
          <a:chExt cx="0" cy="0"/>
        </a:xfrm>
      </p:grpSpPr>
      <p:sp>
        <p:nvSpPr>
          <p:cNvPr id="16" name="Shape 16"/>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Shape 17"/>
          <p:cNvSpPr/>
          <p:nvPr/>
        </p:nvSpPr>
        <p:spPr>
          <a:xfrm flipH="1">
            <a:off x="-418950" y="4394400"/>
            <a:ext cx="8172300" cy="749100"/>
          </a:xfrm>
          <a:prstGeom prst="parallelogram">
            <a:avLst>
              <a:gd name="adj" fmla="val 51542"/>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434343"/>
              </a:solidFill>
            </a:endParaRPr>
          </a:p>
        </p:txBody>
      </p:sp>
      <p:sp>
        <p:nvSpPr>
          <p:cNvPr id="18" name="Shape 18"/>
          <p:cNvSpPr/>
          <p:nvPr/>
        </p:nvSpPr>
        <p:spPr>
          <a:xfrm flipH="1">
            <a:off x="1028474" y="4166400"/>
            <a:ext cx="8369700" cy="2280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19" name="Shape 19"/>
          <p:cNvSpPr txBox="1">
            <a:spLocks noGrp="1"/>
          </p:cNvSpPr>
          <p:nvPr>
            <p:ph type="ctrTitle"/>
          </p:nvPr>
        </p:nvSpPr>
        <p:spPr>
          <a:xfrm>
            <a:off x="1028475" y="2345350"/>
            <a:ext cx="5220000" cy="1159800"/>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20" name="Shape 20"/>
          <p:cNvSpPr txBox="1">
            <a:spLocks noGrp="1"/>
          </p:cNvSpPr>
          <p:nvPr>
            <p:ph type="subTitle" idx="1"/>
          </p:nvPr>
        </p:nvSpPr>
        <p:spPr>
          <a:xfrm>
            <a:off x="1028475" y="3449650"/>
            <a:ext cx="5220000" cy="570000"/>
          </a:xfrm>
          <a:prstGeom prst="rect">
            <a:avLst/>
          </a:prstGeom>
        </p:spPr>
        <p:txBody>
          <a:bodyPr lIns="91425" tIns="91425" rIns="91425" bIns="91425" anchor="t" anchorCtr="0"/>
          <a:lstStyle>
            <a:lvl1pPr lvl="0" rtl="0">
              <a:spcBef>
                <a:spcPts val="0"/>
              </a:spcBef>
              <a:buClr>
                <a:srgbClr val="222222"/>
              </a:buClr>
              <a:buSzPct val="100000"/>
              <a:buNone/>
              <a:defRPr sz="2400"/>
            </a:lvl1pPr>
            <a:lvl2pPr lvl="1" rtl="0">
              <a:spcBef>
                <a:spcPts val="0"/>
              </a:spcBef>
              <a:buClr>
                <a:srgbClr val="222222"/>
              </a:buClr>
              <a:buNone/>
              <a:defRPr/>
            </a:lvl2pPr>
            <a:lvl3pPr lvl="2" rtl="0">
              <a:spcBef>
                <a:spcPts val="0"/>
              </a:spcBef>
              <a:buClr>
                <a:srgbClr val="222222"/>
              </a:buClr>
              <a:buNone/>
              <a:defRPr/>
            </a:lvl3pPr>
            <a:lvl4pPr lvl="3" rtl="0">
              <a:spcBef>
                <a:spcPts val="0"/>
              </a:spcBef>
              <a:buClr>
                <a:srgbClr val="222222"/>
              </a:buClr>
              <a:buSzPct val="100000"/>
              <a:buNone/>
              <a:defRPr sz="2400"/>
            </a:lvl4pPr>
            <a:lvl5pPr lvl="4" rtl="0">
              <a:spcBef>
                <a:spcPts val="0"/>
              </a:spcBef>
              <a:buClr>
                <a:srgbClr val="222222"/>
              </a:buClr>
              <a:buSzPct val="100000"/>
              <a:buNone/>
              <a:defRPr sz="2400"/>
            </a:lvl5pPr>
            <a:lvl6pPr lvl="5" rtl="0">
              <a:spcBef>
                <a:spcPts val="0"/>
              </a:spcBef>
              <a:buClr>
                <a:srgbClr val="222222"/>
              </a:buClr>
              <a:buSzPct val="100000"/>
              <a:buNone/>
              <a:defRPr sz="2400"/>
            </a:lvl6pPr>
            <a:lvl7pPr lvl="6" rtl="0">
              <a:spcBef>
                <a:spcPts val="0"/>
              </a:spcBef>
              <a:buClr>
                <a:srgbClr val="222222"/>
              </a:buClr>
              <a:buSzPct val="100000"/>
              <a:buNone/>
              <a:defRPr sz="2400"/>
            </a:lvl7pPr>
            <a:lvl8pPr lvl="7" rtl="0">
              <a:spcBef>
                <a:spcPts val="0"/>
              </a:spcBef>
              <a:buClr>
                <a:srgbClr val="222222"/>
              </a:buClr>
              <a:buSzPct val="100000"/>
              <a:buNone/>
              <a:defRPr sz="2400"/>
            </a:lvl8pPr>
            <a:lvl9pPr lvl="8" rtl="0">
              <a:spcBef>
                <a:spcPts val="0"/>
              </a:spcBef>
              <a:buClr>
                <a:srgbClr val="222222"/>
              </a:buClr>
              <a:buSzPct val="1000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bg>
      <p:bgRef idx="1001">
        <a:schemeClr val="bg1"/>
      </p:bgRef>
    </p:bg>
    <p:spTree>
      <p:nvGrpSpPr>
        <p:cNvPr id="1" name="Shape 30"/>
        <p:cNvGrpSpPr/>
        <p:nvPr/>
      </p:nvGrpSpPr>
      <p:grpSpPr>
        <a:xfrm>
          <a:off x="0" y="0"/>
          <a:ext cx="0" cy="0"/>
          <a:chOff x="0" y="0"/>
          <a:chExt cx="0" cy="0"/>
        </a:xfrm>
      </p:grpSpPr>
      <p:sp>
        <p:nvSpPr>
          <p:cNvPr id="31" name="Shape 3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txBody>
          <a:bodyPr/>
          <a:lstStyle/>
          <a:p>
            <a:endParaRPr lang="en-US" dirty="0"/>
          </a:p>
        </p:txBody>
      </p:sp>
      <p:sp>
        <p:nvSpPr>
          <p:cNvPr id="32" name="Shape 3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8" name="Shape 38"/>
          <p:cNvSpPr txBox="1">
            <a:spLocks noGrp="1"/>
          </p:cNvSpPr>
          <p:nvPr>
            <p:ph type="body" idx="1"/>
          </p:nvPr>
        </p:nvSpPr>
        <p:spPr>
          <a:xfrm>
            <a:off x="1104900" y="1277625"/>
            <a:ext cx="7581900" cy="3648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42" name="Shape 4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7" name="Shape 47"/>
          <p:cNvSpPr txBox="1">
            <a:spLocks noGrp="1"/>
          </p:cNvSpPr>
          <p:nvPr>
            <p:ph type="title"/>
          </p:nvPr>
        </p:nvSpPr>
        <p:spPr>
          <a:xfrm>
            <a:off x="1101386" y="272850"/>
            <a:ext cx="7574400" cy="749100"/>
          </a:xfrm>
          <a:prstGeom prst="rect">
            <a:avLst/>
          </a:prstGeom>
        </p:spPr>
        <p:txBody>
          <a:bodyPr lIns="91425" tIns="91425" rIns="91425" bIns="91425" anchor="ctr" anchorCtr="0"/>
          <a:lstStyle>
            <a:lvl1pPr lvl="0">
              <a:spcBef>
                <a:spcPts val="0"/>
              </a:spcBef>
              <a:buSzPct val="100000"/>
              <a:defRPr sz="2400" b="0"/>
            </a:lvl1pPr>
            <a:lvl2pPr lvl="1">
              <a:spcBef>
                <a:spcPts val="0"/>
              </a:spcBef>
              <a:buSzPct val="100000"/>
              <a:defRPr sz="2400" b="0"/>
            </a:lvl2pPr>
            <a:lvl3pPr lvl="2">
              <a:spcBef>
                <a:spcPts val="0"/>
              </a:spcBef>
              <a:buSzPct val="100000"/>
              <a:defRPr sz="2400" b="0"/>
            </a:lvl3pPr>
            <a:lvl4pPr lvl="3">
              <a:spcBef>
                <a:spcPts val="0"/>
              </a:spcBef>
              <a:buSzPct val="100000"/>
              <a:defRPr sz="2400" b="0"/>
            </a:lvl4pPr>
            <a:lvl5pPr lvl="4">
              <a:spcBef>
                <a:spcPts val="0"/>
              </a:spcBef>
              <a:buSzPct val="100000"/>
              <a:defRPr sz="2400" b="0"/>
            </a:lvl5pPr>
            <a:lvl6pPr lvl="5">
              <a:spcBef>
                <a:spcPts val="0"/>
              </a:spcBef>
              <a:buSzPct val="100000"/>
              <a:defRPr sz="2400" b="0"/>
            </a:lvl6pPr>
            <a:lvl7pPr lvl="6">
              <a:spcBef>
                <a:spcPts val="0"/>
              </a:spcBef>
              <a:buSzPct val="100000"/>
              <a:defRPr sz="2400" b="0"/>
            </a:lvl7pPr>
            <a:lvl8pPr lvl="7">
              <a:spcBef>
                <a:spcPts val="0"/>
              </a:spcBef>
              <a:buSzPct val="100000"/>
              <a:defRPr sz="2400" b="0"/>
            </a:lvl8pPr>
            <a:lvl9pPr lvl="8">
              <a:spcBef>
                <a:spcPts val="0"/>
              </a:spcBef>
              <a:buSzPct val="100000"/>
              <a:defRPr sz="2400" b="0"/>
            </a:lvl9pPr>
          </a:lstStyle>
          <a:p>
            <a:endParaRPr/>
          </a:p>
        </p:txBody>
      </p:sp>
      <p:sp>
        <p:nvSpPr>
          <p:cNvPr id="48" name="Shape 48"/>
          <p:cNvSpPr txBox="1">
            <a:spLocks noGrp="1"/>
          </p:cNvSpPr>
          <p:nvPr>
            <p:ph type="body" idx="1"/>
          </p:nvPr>
        </p:nvSpPr>
        <p:spPr>
          <a:xfrm>
            <a:off x="1101375"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9" name="Shape 49"/>
          <p:cNvSpPr txBox="1">
            <a:spLocks noGrp="1"/>
          </p:cNvSpPr>
          <p:nvPr>
            <p:ph type="body" idx="2"/>
          </p:nvPr>
        </p:nvSpPr>
        <p:spPr>
          <a:xfrm>
            <a:off x="5004949"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50" name="Shape 50"/>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65" name="Shape 65"/>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70" name="Shape 70"/>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1" name="Shape 7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inverted">
    <p:bg>
      <p:bgPr>
        <a:solidFill>
          <a:srgbClr val="222222"/>
        </a:solidFill>
        <a:effectLst/>
      </p:bgPr>
    </p:bg>
    <p:spTree>
      <p:nvGrpSpPr>
        <p:cNvPr id="1" name="Shape 95"/>
        <p:cNvGrpSpPr/>
        <p:nvPr/>
      </p:nvGrpSpPr>
      <p:grpSpPr>
        <a:xfrm>
          <a:off x="0" y="0"/>
          <a:ext cx="0" cy="0"/>
          <a:chOff x="0" y="0"/>
          <a:chExt cx="0" cy="0"/>
        </a:xfrm>
      </p:grpSpPr>
      <p:sp>
        <p:nvSpPr>
          <p:cNvPr id="96" name="Shape 96"/>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Shape 97"/>
          <p:cNvSpPr/>
          <p:nvPr/>
        </p:nvSpPr>
        <p:spPr>
          <a:xfrm flipH="1">
            <a:off x="-903537" y="-17561"/>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flipH="1">
            <a:off x="472133" y="-9525"/>
            <a:ext cx="518400" cy="749100"/>
          </a:xfrm>
          <a:prstGeom prst="parallelogram">
            <a:avLst>
              <a:gd name="adj" fmla="val 75009"/>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100" name="Shape 100"/>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04900" y="276075"/>
            <a:ext cx="6724500" cy="749100"/>
          </a:xfrm>
          <a:prstGeom prst="rect">
            <a:avLst/>
          </a:prstGeom>
          <a:noFill/>
          <a:ln>
            <a:noFill/>
          </a:ln>
        </p:spPr>
        <p:txBody>
          <a:bodyPr lIns="91425" tIns="91425" rIns="91425" bIns="91425" anchor="ctr" anchorCtr="0"/>
          <a:lstStyle>
            <a:lvl1pPr lvl="0">
              <a:spcBef>
                <a:spcPts val="0"/>
              </a:spcBef>
              <a:buClr>
                <a:srgbClr val="FFFFFF"/>
              </a:buClr>
              <a:buSzPct val="100000"/>
              <a:buFont typeface="Dosis"/>
              <a:buNone/>
              <a:defRPr sz="2400">
                <a:solidFill>
                  <a:srgbClr val="FFFFFF"/>
                </a:solidFill>
                <a:latin typeface="Dosis"/>
                <a:ea typeface="Dosis"/>
                <a:cs typeface="Dosis"/>
                <a:sym typeface="Dosis"/>
              </a:defRPr>
            </a:lvl1pPr>
            <a:lvl2pPr lvl="1">
              <a:spcBef>
                <a:spcPts val="0"/>
              </a:spcBef>
              <a:buClr>
                <a:srgbClr val="FFFFFF"/>
              </a:buClr>
              <a:buSzPct val="100000"/>
              <a:buFont typeface="Dosis"/>
              <a:buNone/>
              <a:defRPr sz="2400">
                <a:solidFill>
                  <a:srgbClr val="FFFFFF"/>
                </a:solidFill>
                <a:latin typeface="Dosis"/>
                <a:ea typeface="Dosis"/>
                <a:cs typeface="Dosis"/>
                <a:sym typeface="Dosis"/>
              </a:defRPr>
            </a:lvl2pPr>
            <a:lvl3pPr lvl="2">
              <a:spcBef>
                <a:spcPts val="0"/>
              </a:spcBef>
              <a:buClr>
                <a:srgbClr val="FFFFFF"/>
              </a:buClr>
              <a:buSzPct val="100000"/>
              <a:buFont typeface="Dosis"/>
              <a:buNone/>
              <a:defRPr sz="2400">
                <a:solidFill>
                  <a:srgbClr val="FFFFFF"/>
                </a:solidFill>
                <a:latin typeface="Dosis"/>
                <a:ea typeface="Dosis"/>
                <a:cs typeface="Dosis"/>
                <a:sym typeface="Dosis"/>
              </a:defRPr>
            </a:lvl3pPr>
            <a:lvl4pPr lvl="3">
              <a:spcBef>
                <a:spcPts val="0"/>
              </a:spcBef>
              <a:buClr>
                <a:srgbClr val="FFFFFF"/>
              </a:buClr>
              <a:buSzPct val="100000"/>
              <a:buFont typeface="Dosis"/>
              <a:buNone/>
              <a:defRPr sz="2400">
                <a:solidFill>
                  <a:srgbClr val="FFFFFF"/>
                </a:solidFill>
                <a:latin typeface="Dosis"/>
                <a:ea typeface="Dosis"/>
                <a:cs typeface="Dosis"/>
                <a:sym typeface="Dosis"/>
              </a:defRPr>
            </a:lvl4pPr>
            <a:lvl5pPr lvl="4">
              <a:spcBef>
                <a:spcPts val="0"/>
              </a:spcBef>
              <a:buClr>
                <a:srgbClr val="FFFFFF"/>
              </a:buClr>
              <a:buSzPct val="100000"/>
              <a:buFont typeface="Dosis"/>
              <a:buNone/>
              <a:defRPr sz="2400">
                <a:solidFill>
                  <a:srgbClr val="FFFFFF"/>
                </a:solidFill>
                <a:latin typeface="Dosis"/>
                <a:ea typeface="Dosis"/>
                <a:cs typeface="Dosis"/>
                <a:sym typeface="Dosis"/>
              </a:defRPr>
            </a:lvl5pPr>
            <a:lvl6pPr lvl="5">
              <a:spcBef>
                <a:spcPts val="0"/>
              </a:spcBef>
              <a:buClr>
                <a:srgbClr val="FFFFFF"/>
              </a:buClr>
              <a:buSzPct val="100000"/>
              <a:buFont typeface="Dosis"/>
              <a:buNone/>
              <a:defRPr sz="2400">
                <a:solidFill>
                  <a:srgbClr val="FFFFFF"/>
                </a:solidFill>
                <a:latin typeface="Dosis"/>
                <a:ea typeface="Dosis"/>
                <a:cs typeface="Dosis"/>
                <a:sym typeface="Dosis"/>
              </a:defRPr>
            </a:lvl6pPr>
            <a:lvl7pPr lvl="6">
              <a:spcBef>
                <a:spcPts val="0"/>
              </a:spcBef>
              <a:buClr>
                <a:srgbClr val="FFFFFF"/>
              </a:buClr>
              <a:buSzPct val="100000"/>
              <a:buFont typeface="Dosis"/>
              <a:buNone/>
              <a:defRPr sz="2400">
                <a:solidFill>
                  <a:srgbClr val="FFFFFF"/>
                </a:solidFill>
                <a:latin typeface="Dosis"/>
                <a:ea typeface="Dosis"/>
                <a:cs typeface="Dosis"/>
                <a:sym typeface="Dosis"/>
              </a:defRPr>
            </a:lvl7pPr>
            <a:lvl8pPr lvl="7">
              <a:spcBef>
                <a:spcPts val="0"/>
              </a:spcBef>
              <a:buClr>
                <a:srgbClr val="FFFFFF"/>
              </a:buClr>
              <a:buSzPct val="100000"/>
              <a:buFont typeface="Dosis"/>
              <a:buNone/>
              <a:defRPr sz="2400">
                <a:solidFill>
                  <a:srgbClr val="FFFFFF"/>
                </a:solidFill>
                <a:latin typeface="Dosis"/>
                <a:ea typeface="Dosis"/>
                <a:cs typeface="Dosis"/>
                <a:sym typeface="Dosis"/>
              </a:defRPr>
            </a:lvl8pPr>
            <a:lvl9pPr lvl="8">
              <a:spcBef>
                <a:spcPts val="0"/>
              </a:spcBef>
              <a:buClr>
                <a:srgbClr val="FFFFFF"/>
              </a:buClr>
              <a:buSzPct val="100000"/>
              <a:buFont typeface="Dosis"/>
              <a:buNone/>
              <a:defRPr sz="2400">
                <a:solidFill>
                  <a:srgbClr val="FFFFFF"/>
                </a:solidFill>
                <a:latin typeface="Dosis"/>
                <a:ea typeface="Dosis"/>
                <a:cs typeface="Dosis"/>
                <a:sym typeface="Dosis"/>
              </a:defRPr>
            </a:lvl9pPr>
          </a:lstStyle>
          <a:p>
            <a:endParaRPr/>
          </a:p>
        </p:txBody>
      </p:sp>
      <p:sp>
        <p:nvSpPr>
          <p:cNvPr id="7" name="Shape 7"/>
          <p:cNvSpPr txBox="1">
            <a:spLocks noGrp="1"/>
          </p:cNvSpPr>
          <p:nvPr>
            <p:ph type="body" idx="1"/>
          </p:nvPr>
        </p:nvSpPr>
        <p:spPr>
          <a:xfrm>
            <a:off x="1104900" y="1200150"/>
            <a:ext cx="7581900" cy="3725700"/>
          </a:xfrm>
          <a:prstGeom prst="rect">
            <a:avLst/>
          </a:prstGeom>
          <a:noFill/>
          <a:ln>
            <a:noFill/>
          </a:ln>
        </p:spPr>
        <p:txBody>
          <a:bodyPr lIns="91425" tIns="91425" rIns="91425" bIns="91425" anchor="t" anchorCtr="0"/>
          <a:lstStyle>
            <a:lvl1pPr lvl="0">
              <a:spcBef>
                <a:spcPts val="600"/>
              </a:spcBef>
              <a:buClr>
                <a:srgbClr val="FF8700"/>
              </a:buClr>
              <a:buSzPct val="100000"/>
              <a:buFont typeface="Roboto"/>
              <a:buChar char="▸"/>
              <a:defRPr sz="3000">
                <a:solidFill>
                  <a:srgbClr val="222222"/>
                </a:solidFill>
                <a:latin typeface="Roboto"/>
                <a:ea typeface="Roboto"/>
                <a:cs typeface="Roboto"/>
                <a:sym typeface="Roboto"/>
              </a:defRPr>
            </a:lvl1pPr>
            <a:lvl2pPr lvl="1">
              <a:spcBef>
                <a:spcPts val="480"/>
              </a:spcBef>
              <a:buClr>
                <a:srgbClr val="FF8700"/>
              </a:buClr>
              <a:buSzPct val="100000"/>
              <a:buFont typeface="Roboto"/>
              <a:buChar char="▹"/>
              <a:defRPr sz="2400">
                <a:solidFill>
                  <a:srgbClr val="222222"/>
                </a:solidFill>
                <a:latin typeface="Roboto"/>
                <a:ea typeface="Roboto"/>
                <a:cs typeface="Roboto"/>
                <a:sym typeface="Roboto"/>
              </a:defRPr>
            </a:lvl2pPr>
            <a:lvl3pPr lvl="2">
              <a:spcBef>
                <a:spcPts val="480"/>
              </a:spcBef>
              <a:buClr>
                <a:srgbClr val="FF8700"/>
              </a:buClr>
              <a:buSzPct val="100000"/>
              <a:buFont typeface="Roboto"/>
              <a:buChar char="▹"/>
              <a:defRPr sz="2400">
                <a:solidFill>
                  <a:srgbClr val="222222"/>
                </a:solidFill>
                <a:latin typeface="Roboto"/>
                <a:ea typeface="Roboto"/>
                <a:cs typeface="Roboto"/>
                <a:sym typeface="Roboto"/>
              </a:defRPr>
            </a:lvl3pPr>
            <a:lvl4pPr lvl="3">
              <a:spcBef>
                <a:spcPts val="360"/>
              </a:spcBef>
              <a:buClr>
                <a:srgbClr val="FF8700"/>
              </a:buClr>
              <a:buSzPct val="100000"/>
              <a:buFont typeface="Roboto"/>
              <a:buChar char="▹"/>
              <a:defRPr sz="1800">
                <a:solidFill>
                  <a:srgbClr val="222222"/>
                </a:solidFill>
                <a:latin typeface="Roboto"/>
                <a:ea typeface="Roboto"/>
                <a:cs typeface="Roboto"/>
                <a:sym typeface="Roboto"/>
              </a:defRPr>
            </a:lvl4pPr>
            <a:lvl5pPr lvl="4">
              <a:spcBef>
                <a:spcPts val="360"/>
              </a:spcBef>
              <a:buClr>
                <a:srgbClr val="FF8700"/>
              </a:buClr>
              <a:buSzPct val="100000"/>
              <a:buFont typeface="Roboto"/>
              <a:buChar char="▹"/>
              <a:defRPr sz="1800">
                <a:solidFill>
                  <a:srgbClr val="222222"/>
                </a:solidFill>
                <a:latin typeface="Roboto"/>
                <a:ea typeface="Roboto"/>
                <a:cs typeface="Roboto"/>
                <a:sym typeface="Roboto"/>
              </a:defRPr>
            </a:lvl5pPr>
            <a:lvl6pPr lvl="5">
              <a:spcBef>
                <a:spcPts val="360"/>
              </a:spcBef>
              <a:buClr>
                <a:srgbClr val="FF8700"/>
              </a:buClr>
              <a:buSzPct val="100000"/>
              <a:buFont typeface="Roboto"/>
              <a:buChar char="▹"/>
              <a:defRPr sz="1800">
                <a:solidFill>
                  <a:srgbClr val="222222"/>
                </a:solidFill>
                <a:latin typeface="Roboto"/>
                <a:ea typeface="Roboto"/>
                <a:cs typeface="Roboto"/>
                <a:sym typeface="Roboto"/>
              </a:defRPr>
            </a:lvl6pPr>
            <a:lvl7pPr lvl="6">
              <a:spcBef>
                <a:spcPts val="360"/>
              </a:spcBef>
              <a:buClr>
                <a:srgbClr val="FF8700"/>
              </a:buClr>
              <a:buSzPct val="100000"/>
              <a:buFont typeface="Roboto"/>
              <a:buChar char="▹"/>
              <a:defRPr sz="1800">
                <a:solidFill>
                  <a:srgbClr val="222222"/>
                </a:solidFill>
                <a:latin typeface="Roboto"/>
                <a:ea typeface="Roboto"/>
                <a:cs typeface="Roboto"/>
                <a:sym typeface="Roboto"/>
              </a:defRPr>
            </a:lvl7pPr>
            <a:lvl8pPr lvl="7">
              <a:spcBef>
                <a:spcPts val="360"/>
              </a:spcBef>
              <a:buClr>
                <a:srgbClr val="FF8700"/>
              </a:buClr>
              <a:buSzPct val="100000"/>
              <a:buFont typeface="Roboto"/>
              <a:buChar char="▹"/>
              <a:defRPr sz="1800">
                <a:solidFill>
                  <a:srgbClr val="222222"/>
                </a:solidFill>
                <a:latin typeface="Roboto"/>
                <a:ea typeface="Roboto"/>
                <a:cs typeface="Roboto"/>
                <a:sym typeface="Roboto"/>
              </a:defRPr>
            </a:lvl8pPr>
            <a:lvl9pPr lvl="8">
              <a:spcBef>
                <a:spcPts val="360"/>
              </a:spcBef>
              <a:buClr>
                <a:srgbClr val="FF8700"/>
              </a:buClr>
              <a:buSzPct val="100000"/>
              <a:buFont typeface="Roboto"/>
              <a:buChar char="▹"/>
              <a:defRPr sz="1800">
                <a:solidFill>
                  <a:srgbClr val="22222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0" y="0"/>
            <a:ext cx="594900" cy="731700"/>
          </a:xfrm>
          <a:prstGeom prst="rect">
            <a:avLst/>
          </a:prstGeom>
          <a:noFill/>
          <a:ln>
            <a:noFill/>
          </a:ln>
        </p:spPr>
        <p:txBody>
          <a:bodyPr lIns="91425" tIns="91425" rIns="91425" bIns="91425" anchor="ctr" anchorCtr="0">
            <a:noAutofit/>
          </a:bodyPr>
          <a:lstStyle/>
          <a:p>
            <a:pPr lvl="0" algn="ctr">
              <a:spcBef>
                <a:spcPts val="0"/>
              </a:spcBef>
              <a:buNone/>
            </a:pPr>
            <a:fld id="{00000000-1234-1234-1234-123412341234}" type="slidenum">
              <a:rPr lang="en" sz="1300" b="1">
                <a:solidFill>
                  <a:srgbClr val="FFFFFF"/>
                </a:solidFill>
                <a:latin typeface="Roboto"/>
                <a:ea typeface="Roboto"/>
                <a:cs typeface="Roboto"/>
                <a:sym typeface="Roboto"/>
              </a:rPr>
              <a:t>‹#›</a:t>
            </a:fld>
            <a:endParaRPr lang="en" sz="1300" b="1">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www.projectmanagementdocs.com/" TargetMode="External"/><Relationship Id="rId4" Type="http://schemas.openxmlformats.org/officeDocument/2006/relationships/hyperlink" Target="http://www.krispmschool.com/share/pm_knowlege_areas_docslist.php" TargetMode="External"/><Relationship Id="rId5" Type="http://schemas.openxmlformats.org/officeDocument/2006/relationships/hyperlink" Target="http://ethan-ir.blogspot.tw/"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itplanning.org.vt.edu/pm/qualitymgmtpla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1028475" y="0"/>
            <a:ext cx="5238600" cy="4020000"/>
          </a:xfrm>
          <a:prstGeom prst="rect">
            <a:avLst/>
          </a:prstGeom>
        </p:spPr>
        <p:txBody>
          <a:bodyPr lIns="91425" tIns="91425" rIns="91425" bIns="91425" anchor="b" anchorCtr="0">
            <a:noAutofit/>
          </a:bodyPr>
          <a:lstStyle/>
          <a:p>
            <a:pPr lvl="0">
              <a:spcBef>
                <a:spcPts val="0"/>
              </a:spcBef>
              <a:buNone/>
            </a:pPr>
            <a:r>
              <a:rPr lang="en-US" altLang="zh-TW" dirty="0" smtClean="0"/>
              <a:t>Project Management Professional</a:t>
            </a:r>
            <a:br>
              <a:rPr lang="en-US" altLang="zh-TW" dirty="0" smtClean="0"/>
            </a:br>
            <a:r>
              <a:rPr lang="en-US" altLang="zh-TW" dirty="0" smtClean="0"/>
              <a:t>Study Notes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527050" lvl="2" indent="-342900">
              <a:buClrTx/>
              <a:buFont typeface="+mj-lt"/>
              <a:buAutoNum type="arabicPeriod" startAt="5"/>
            </a:pPr>
            <a:r>
              <a:rPr lang="en-US" sz="1600" b="1" dirty="0" smtClean="0"/>
              <a:t>統計抽樣</a:t>
            </a:r>
            <a:r>
              <a:rPr lang="en-US" sz="1600" b="1" dirty="0"/>
              <a:t> </a:t>
            </a:r>
            <a:r>
              <a:rPr lang="en-US" sz="1600" b="1" i="1" dirty="0"/>
              <a:t>Statistical </a:t>
            </a:r>
            <a:r>
              <a:rPr lang="en-US" sz="1600" b="1" i="1" dirty="0" smtClean="0"/>
              <a:t>Sampling </a:t>
            </a:r>
            <a:r>
              <a:rPr lang="mr-IN" altLang="zh-TW" sz="1600" dirty="0"/>
              <a:t>–</a:t>
            </a:r>
            <a:r>
              <a:rPr lang="zh-TW" altLang="en-US" sz="1600" dirty="0"/>
              <a:t>  從目標母體中選取部分樣本用於檢查</a:t>
            </a:r>
            <a:r>
              <a:rPr lang="zh-TW" altLang="en-US" sz="1600" dirty="0" smtClean="0"/>
              <a:t>。</a:t>
            </a:r>
            <a:endParaRPr lang="en-US" sz="1600" b="1" i="1" dirty="0" smtClean="0"/>
          </a:p>
          <a:p>
            <a:pPr marL="527050" lvl="2" indent="-342900">
              <a:buClrTx/>
              <a:buFont typeface="+mj-lt"/>
              <a:buAutoNum type="arabicPeriod" startAt="5"/>
            </a:pPr>
            <a:r>
              <a:rPr lang="en-US" sz="1600" b="1" dirty="0"/>
              <a:t>其他品質規劃工具 </a:t>
            </a:r>
            <a:r>
              <a:rPr lang="en-US" sz="1600" b="1" i="1" dirty="0"/>
              <a:t>Additional Quality Planning </a:t>
            </a:r>
            <a:r>
              <a:rPr lang="en-US" sz="1600" b="1" i="1" dirty="0" smtClean="0"/>
              <a:t>Tools</a:t>
            </a:r>
          </a:p>
          <a:p>
            <a:pPr marL="892175" lvl="3" indent="-339725">
              <a:buClrTx/>
              <a:buFont typeface="Wingdings" charset="2"/>
              <a:buChar char="Ø"/>
            </a:pPr>
            <a:r>
              <a:rPr lang="en-US" sz="1600" dirty="0"/>
              <a:t>腦力激盪(Brainstorming</a:t>
            </a:r>
            <a:r>
              <a:rPr lang="en-US" sz="1600" dirty="0" smtClean="0"/>
              <a:t>) - 用於產生想法。</a:t>
            </a:r>
          </a:p>
          <a:p>
            <a:pPr marL="892175" lvl="3" indent="-339725">
              <a:buClrTx/>
              <a:buFont typeface="Wingdings" charset="2"/>
              <a:buChar char="Ø"/>
            </a:pPr>
            <a:r>
              <a:rPr lang="en-US" sz="1600" dirty="0" smtClean="0"/>
              <a:t>力場分析</a:t>
            </a:r>
            <a:r>
              <a:rPr lang="en-US" sz="1600" dirty="0"/>
              <a:t>(Force field analysis</a:t>
            </a:r>
            <a:r>
              <a:rPr lang="en-US" sz="1600" dirty="0" smtClean="0"/>
              <a:t>) - 支持及反對的勢力圖。</a:t>
            </a:r>
          </a:p>
          <a:p>
            <a:pPr marL="892175" lvl="3" indent="-339725">
              <a:buClrTx/>
              <a:buFont typeface="Wingdings" charset="2"/>
              <a:buChar char="Ø"/>
            </a:pPr>
            <a:r>
              <a:rPr lang="zh-TW" altLang="en-US" sz="1600" dirty="0" smtClean="0"/>
              <a:t>名義</a:t>
            </a:r>
            <a:r>
              <a:rPr lang="en-US" sz="1600" dirty="0" smtClean="0"/>
              <a:t>集體技術</a:t>
            </a:r>
            <a:r>
              <a:rPr lang="en-US" sz="1600" dirty="0"/>
              <a:t>(Nominal group technique</a:t>
            </a:r>
            <a:r>
              <a:rPr lang="en-US" sz="1600" dirty="0" smtClean="0"/>
              <a:t>) - 先由小群體經由腦力激盪產生意見後</a:t>
            </a:r>
            <a:r>
              <a:rPr lang="en-US" sz="1600" dirty="0"/>
              <a:t>，再由較大群體加以審查</a:t>
            </a:r>
            <a:r>
              <a:rPr lang="en-US" sz="1600" dirty="0" smtClean="0"/>
              <a:t>。</a:t>
            </a:r>
          </a:p>
          <a:p>
            <a:pPr marL="892175" lvl="3" indent="-339725">
              <a:buClrTx/>
              <a:buFont typeface="Wingdings" charset="2"/>
              <a:buChar char="Ø"/>
            </a:pPr>
            <a:r>
              <a:rPr lang="en-US" sz="1600" dirty="0" smtClean="0"/>
              <a:t>品質管理與控制工具</a:t>
            </a:r>
            <a:r>
              <a:rPr lang="en-US" sz="1600" dirty="0"/>
              <a:t>(Quality management and control tools</a:t>
            </a:r>
            <a:r>
              <a:rPr lang="en-US" sz="1600" dirty="0" smtClean="0"/>
              <a:t>) - 對已識別的活動進行相互關聯及排序</a:t>
            </a:r>
            <a:r>
              <a:rPr lang="en-US" sz="1600" dirty="0"/>
              <a:t>。</a:t>
            </a:r>
            <a:endParaRPr lang="en-US" altLang="zh-TW" sz="1600" dirty="0"/>
          </a:p>
          <a:p>
            <a:pPr marL="493712" lvl="1" indent="-342900" eaLnBrk="0" fontAlgn="base" hangingPunct="0">
              <a:spcBef>
                <a:spcPct val="25000"/>
              </a:spcBef>
              <a:spcAft>
                <a:spcPct val="0"/>
              </a:spcAft>
              <a:buClrTx/>
              <a:buFont typeface="+mj-lt"/>
              <a:buAutoNum type="arabicPeriod" startAt="7"/>
              <a:tabLst>
                <a:tab pos="914400" algn="l"/>
              </a:tabLst>
            </a:pPr>
            <a:r>
              <a:rPr lang="zh-TW" altLang="en-US" sz="1600" b="1" dirty="0" smtClean="0"/>
              <a:t>會議 </a:t>
            </a:r>
            <a:r>
              <a:rPr lang="en-US" sz="1600" b="1" i="1" dirty="0" smtClean="0"/>
              <a:t>Meetings</a:t>
            </a:r>
            <a:r>
              <a:rPr lang="zh-TW" altLang="en-US" sz="1600" b="1" dirty="0" smtClean="0"/>
              <a:t> </a:t>
            </a:r>
            <a:r>
              <a:rPr lang="mr-IN" altLang="zh-TW" sz="1600" dirty="0" smtClean="0"/>
              <a:t>–</a:t>
            </a:r>
            <a:r>
              <a:rPr lang="zh-CN" altLang="en-US" sz="1600" dirty="0" smtClean="0"/>
              <a:t> </a:t>
            </a:r>
            <a:r>
              <a:rPr lang="zh-TW" altLang="en-US" sz="1600" dirty="0" smtClean="0"/>
              <a:t>透過會議討論及解決專案相關問題。</a:t>
            </a:r>
            <a:endParaRPr lang="en-US" altLang="zh-TW" sz="1600" dirty="0" smtClean="0"/>
          </a:p>
          <a:p>
            <a:pPr marL="527050" lvl="2" indent="-342900">
              <a:buClrTx/>
              <a:buFont typeface="+mj-lt"/>
              <a:buAutoNum type="arabicPeriod" startAt="5"/>
            </a:pPr>
            <a:endParaRPr lang="en-US" altLang="zh-TW" sz="1600" dirty="0" smtClean="0"/>
          </a:p>
        </p:txBody>
      </p:sp>
    </p:spTree>
    <p:extLst>
      <p:ext uri="{BB962C8B-B14F-4D97-AF65-F5344CB8AC3E}">
        <p14:creationId xmlns:p14="http://schemas.microsoft.com/office/powerpoint/2010/main" val="2097656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11.3 Perform Qualitative Risk Analysis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100</a:t>
            </a:fld>
            <a:endParaRPr lang="en" dirty="0">
              <a:solidFill>
                <a:schemeClr val="bg1"/>
              </a:solidFill>
            </a:endParaRPr>
          </a:p>
        </p:txBody>
      </p:sp>
      <p:sp>
        <p:nvSpPr>
          <p:cNvPr id="6" name="Rectangle 5"/>
          <p:cNvSpPr/>
          <p:nvPr/>
        </p:nvSpPr>
        <p:spPr>
          <a:xfrm>
            <a:off x="1104900" y="1334143"/>
            <a:ext cx="6724500" cy="738664"/>
          </a:xfrm>
          <a:prstGeom prst="rect">
            <a:avLst/>
          </a:prstGeom>
        </p:spPr>
        <p:txBody>
          <a:bodyPr wrap="square">
            <a:spAutoFit/>
          </a:bodyPr>
          <a:lstStyle/>
          <a:p>
            <a:r>
              <a:rPr lang="en-US" b="1" dirty="0" smtClean="0"/>
              <a:t>11.3 </a:t>
            </a:r>
            <a:r>
              <a:rPr lang="en-US" b="1" dirty="0"/>
              <a:t>Perform Qualitative Risk </a:t>
            </a:r>
            <a:r>
              <a:rPr lang="en-US" b="1" dirty="0" smtClean="0"/>
              <a:t>Analysis </a:t>
            </a:r>
            <a:r>
              <a:rPr lang="en-US" dirty="0" smtClean="0"/>
              <a:t>— The </a:t>
            </a:r>
            <a:r>
              <a:rPr lang="en-US" dirty="0"/>
              <a:t>process of prioritizing risks for further analysis or action by assessing and combining their probability of occurrence and impact.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81775"/>
            <a:ext cx="7823200" cy="2489200"/>
          </a:xfrm>
          <a:prstGeom prst="rect">
            <a:avLst/>
          </a:prstGeom>
        </p:spPr>
      </p:pic>
    </p:spTree>
    <p:extLst>
      <p:ext uri="{BB962C8B-B14F-4D97-AF65-F5344CB8AC3E}">
        <p14:creationId xmlns:p14="http://schemas.microsoft.com/office/powerpoint/2010/main" val="4069028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Perform Qualitative Risk </a:t>
            </a:r>
            <a:r>
              <a:rPr lang="en-US" dirty="0" smtClean="0"/>
              <a:t>Analysis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101</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850" y="1025175"/>
            <a:ext cx="6070600" cy="3839353"/>
          </a:xfrm>
          <a:prstGeom prst="rect">
            <a:avLst/>
          </a:prstGeom>
        </p:spPr>
      </p:pic>
      <p:sp>
        <p:nvSpPr>
          <p:cNvPr id="5" name="Rectangle 4"/>
          <p:cNvSpPr/>
          <p:nvPr/>
        </p:nvSpPr>
        <p:spPr>
          <a:xfrm>
            <a:off x="3921822" y="2417862"/>
            <a:ext cx="1300356" cy="307777"/>
          </a:xfrm>
          <a:prstGeom prst="rect">
            <a:avLst/>
          </a:prstGeom>
        </p:spPr>
        <p:txBody>
          <a:bodyPr wrap="none">
            <a:spAutoFit/>
          </a:bodyPr>
          <a:lstStyle/>
          <a:p>
            <a:r>
              <a:rPr lang="en-US" dirty="0"/>
              <a:t>Identify Risks </a:t>
            </a:r>
          </a:p>
        </p:txBody>
      </p:sp>
    </p:spTree>
    <p:extLst>
      <p:ext uri="{BB962C8B-B14F-4D97-AF65-F5344CB8AC3E}">
        <p14:creationId xmlns:p14="http://schemas.microsoft.com/office/powerpoint/2010/main" val="7684080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Qualitative Risk </a:t>
            </a:r>
            <a:r>
              <a:rPr lang="en-US" dirty="0" smtClean="0"/>
              <a:t>Analysis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風險管理計畫書 </a:t>
            </a:r>
            <a:r>
              <a:rPr lang="en-US" sz="1600" b="1" i="1" dirty="0"/>
              <a:t>Risk Management </a:t>
            </a:r>
            <a:r>
              <a:rPr lang="en-US" sz="1600" b="1" i="1" dirty="0" smtClean="0"/>
              <a:t>Plan</a:t>
            </a:r>
            <a:r>
              <a:rPr lang="zh-TW" altLang="en-US" sz="1600" b="1" i="1" dirty="0" smtClean="0"/>
              <a:t> </a:t>
            </a:r>
            <a:r>
              <a:rPr lang="mr-IN" altLang="zh-TW" sz="1600" dirty="0" smtClean="0"/>
              <a:t>–</a:t>
            </a:r>
            <a:r>
              <a:rPr lang="zh-TW" altLang="en-US" sz="1600" dirty="0"/>
              <a:t> 提供如何辨識與分析風險。</a:t>
            </a:r>
            <a:endParaRPr lang="en-US" altLang="zh-TW" sz="1600" dirty="0" smtClean="0"/>
          </a:p>
          <a:p>
            <a:pPr marL="527050" lvl="1" indent="-342900">
              <a:buClr>
                <a:schemeClr val="tx1"/>
              </a:buClr>
              <a:buFont typeface="+mj-lt"/>
              <a:buAutoNum type="arabicPeriod"/>
            </a:pPr>
            <a:r>
              <a:rPr lang="en-US" sz="1600" b="1" dirty="0" smtClean="0"/>
              <a:t>範疇基準</a:t>
            </a:r>
            <a:r>
              <a:rPr lang="en-US" sz="1600" b="1" dirty="0"/>
              <a:t> </a:t>
            </a:r>
            <a:r>
              <a:rPr lang="en-US" sz="1600" b="1" i="1" dirty="0"/>
              <a:t>Scope </a:t>
            </a:r>
            <a:r>
              <a:rPr lang="en-US" sz="1600" b="1" i="1" dirty="0" smtClean="0"/>
              <a:t>Baseline</a:t>
            </a:r>
            <a:r>
              <a:rPr lang="mr-IN" altLang="zh-TW" sz="1600" b="1" i="1" dirty="0" smtClean="0"/>
              <a:t>–</a:t>
            </a:r>
            <a:r>
              <a:rPr lang="zh-TW" altLang="en-US" sz="1600" dirty="0"/>
              <a:t> </a:t>
            </a:r>
            <a:r>
              <a:rPr lang="zh-TW" altLang="en-US" sz="1600" dirty="0" smtClean="0"/>
              <a:t>說明專案</a:t>
            </a:r>
            <a:r>
              <a:rPr lang="zh-TW" altLang="en-US" sz="1600" dirty="0"/>
              <a:t>風險的潛在</a:t>
            </a:r>
            <a:r>
              <a:rPr lang="zh-TW" altLang="en-US" sz="1600" dirty="0" smtClean="0"/>
              <a:t>原因，在</a:t>
            </a:r>
            <a:r>
              <a:rPr lang="zh-TW" altLang="en-US" sz="1600" dirty="0"/>
              <a:t>整體、管制帳戶及工作包的層級加以辨識追蹤。</a:t>
            </a:r>
            <a:endParaRPr lang="en-US" altLang="zh-TW" sz="1600" b="1" i="1" dirty="0" smtClean="0"/>
          </a:p>
          <a:p>
            <a:pPr marL="527050" lvl="1" indent="-342900">
              <a:buClr>
                <a:schemeClr val="tx1"/>
              </a:buClr>
              <a:buFont typeface="+mj-lt"/>
              <a:buAutoNum type="arabicPeriod" startAt="3"/>
            </a:pPr>
            <a:r>
              <a:rPr lang="en-US" sz="1600" b="1" dirty="0"/>
              <a:t>風險登錄表 </a:t>
            </a:r>
            <a:r>
              <a:rPr lang="en-US" sz="1600" b="1" i="1" dirty="0"/>
              <a:t>Risk Register</a:t>
            </a:r>
            <a:r>
              <a:rPr lang="zh-TW" altLang="en-US" sz="1600" b="1" i="1" dirty="0"/>
              <a:t> </a:t>
            </a:r>
            <a:r>
              <a:rPr lang="mr-IN" altLang="zh-TW" sz="1600" dirty="0"/>
              <a:t>–</a:t>
            </a:r>
            <a:r>
              <a:rPr lang="en-US" altLang="zh-TW" sz="1600" dirty="0"/>
              <a:t> </a:t>
            </a:r>
            <a:r>
              <a:rPr lang="zh-TW" altLang="en-US" sz="1600" dirty="0"/>
              <a:t>記錄風險分析的結果及風險回應</a:t>
            </a:r>
            <a:r>
              <a:rPr lang="zh-TW" altLang="en-US" sz="1600" dirty="0" smtClean="0"/>
              <a:t>計畫 。</a:t>
            </a:r>
            <a:endParaRPr lang="en-US" altLang="zh-TW" sz="1600" b="1" i="1" dirty="0"/>
          </a:p>
          <a:p>
            <a:pPr marL="527050" lvl="1" indent="-342900">
              <a:buClr>
                <a:schemeClr val="tx1"/>
              </a:buClr>
              <a:buFont typeface="+mj-lt"/>
              <a:buAutoNum type="arabicPeriod" startAt="3"/>
            </a:pPr>
            <a:r>
              <a:rPr lang="zh-TW" altLang="en-US" sz="1600" b="1" dirty="0" smtClean="0"/>
              <a:t>企業</a:t>
            </a:r>
            <a:r>
              <a:rPr lang="zh-TW" altLang="en-US" sz="1600" b="1" dirty="0"/>
              <a:t>環境因素</a:t>
            </a:r>
            <a:r>
              <a:rPr lang="zh-TW" altLang="en-US" sz="1600" dirty="0"/>
              <a:t> </a:t>
            </a:r>
            <a:r>
              <a:rPr lang="mr-IN" altLang="zh-TW" sz="1600" dirty="0"/>
              <a:t>–</a:t>
            </a:r>
            <a:r>
              <a:rPr lang="zh-TW" altLang="en-US" sz="1600" dirty="0"/>
              <a:t>組織文化及結構、公司對風險的容忍度、可承受的風險門檻等。</a:t>
            </a:r>
            <a:endParaRPr lang="en-US" altLang="zh-TW" sz="1600" dirty="0"/>
          </a:p>
          <a:p>
            <a:pPr marL="527050" lvl="1" indent="-342900">
              <a:buClr>
                <a:schemeClr val="tx1"/>
              </a:buClr>
              <a:buFont typeface="+mj-lt"/>
              <a:buAutoNum type="arabicPeriod" startAt="3"/>
            </a:pPr>
            <a:r>
              <a:rPr lang="zh-TW" altLang="en-US" sz="1600" b="1" dirty="0"/>
              <a:t>組織流程資產 </a:t>
            </a:r>
            <a:r>
              <a:rPr lang="mr-IN" altLang="zh-TW" sz="1600" dirty="0"/>
              <a:t>–</a:t>
            </a:r>
            <a:r>
              <a:rPr lang="zh-TW" altLang="en-US" sz="1600" dirty="0"/>
              <a:t>提供組織的標準流程、風險分類、範本和表單、歷史資料及經驗學習等</a:t>
            </a:r>
            <a:r>
              <a:rPr lang="zh-TW" altLang="en-US" sz="1600" dirty="0" smtClean="0"/>
              <a:t>。</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102</a:t>
            </a:fld>
            <a:endParaRPr lang="en" dirty="0">
              <a:solidFill>
                <a:schemeClr val="bg1"/>
              </a:solidFill>
            </a:endParaRPr>
          </a:p>
        </p:txBody>
      </p:sp>
    </p:spTree>
    <p:extLst>
      <p:ext uri="{BB962C8B-B14F-4D97-AF65-F5344CB8AC3E}">
        <p14:creationId xmlns:p14="http://schemas.microsoft.com/office/powerpoint/2010/main" val="4016500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Qualitative Risk </a:t>
            </a:r>
            <a:r>
              <a:rPr lang="en-US" dirty="0" smtClean="0"/>
              <a:t>Analysis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103</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46100" lvl="1" indent="-355600">
              <a:buClrTx/>
              <a:buFont typeface="+mj-lt"/>
              <a:buAutoNum type="arabicPeriod"/>
            </a:pPr>
            <a:r>
              <a:rPr lang="en-US" sz="1600" b="1" dirty="0"/>
              <a:t>風險機率與衝擊評估 </a:t>
            </a:r>
            <a:r>
              <a:rPr lang="en-US" sz="1600" b="1" i="1" dirty="0"/>
              <a:t>Risk Probability and Impact Assessment</a:t>
            </a:r>
            <a:r>
              <a:rPr lang="zh-TW" altLang="en-US" sz="1600" b="1" i="1" dirty="0" smtClean="0"/>
              <a:t> </a:t>
            </a:r>
            <a:r>
              <a:rPr lang="mr-IN" altLang="zh-TW" sz="1600" b="1" i="1" dirty="0" smtClean="0"/>
              <a:t>–</a:t>
            </a:r>
            <a:r>
              <a:rPr lang="zh-TW" altLang="en-US" sz="1600" b="1" i="1" dirty="0" smtClean="0"/>
              <a:t> </a:t>
            </a:r>
            <a:r>
              <a:rPr lang="zh-TW" altLang="en-US" sz="1600" dirty="0" smtClean="0"/>
              <a:t>檢視風險有多麼可能發生（機率），若是發生，產生的衝擊有多壞（嚴重性），你可透過這些值，判斷哪些風險需要妥善的減緩</a:t>
            </a:r>
            <a:r>
              <a:rPr lang="zh-TW" altLang="en-US" sz="1600" dirty="0"/>
              <a:t>計畫，哪些風險</a:t>
            </a:r>
            <a:r>
              <a:rPr lang="zh-TW" altLang="en-US" sz="1600" dirty="0" smtClean="0"/>
              <a:t>需要嚴密監控。</a:t>
            </a:r>
            <a:endParaRPr lang="en-US" altLang="zh-TW" sz="1600" dirty="0" smtClean="0"/>
          </a:p>
          <a:p>
            <a:pPr marL="527050" lvl="1" indent="-342900">
              <a:buClrTx/>
              <a:buFont typeface="+mj-lt"/>
              <a:buAutoNum type="arabicPeriod"/>
            </a:pPr>
            <a:r>
              <a:rPr lang="en-US" sz="1600" b="1" dirty="0"/>
              <a:t>機率及衝擊矩陣 </a:t>
            </a:r>
            <a:r>
              <a:rPr lang="en-US" sz="1600" b="1" i="1" dirty="0"/>
              <a:t>Probability and Impact </a:t>
            </a:r>
            <a:r>
              <a:rPr lang="en-US" sz="1600" b="1" i="1" dirty="0" smtClean="0"/>
              <a:t>Matrix</a:t>
            </a:r>
            <a:r>
              <a:rPr lang="zh-TW" altLang="en-US" sz="1600" b="1" i="1" dirty="0" smtClean="0"/>
              <a:t> </a:t>
            </a:r>
            <a:r>
              <a:rPr lang="mr-IN" altLang="zh-TW" sz="1600" b="1" i="1" dirty="0" smtClean="0"/>
              <a:t>–</a:t>
            </a:r>
            <a:r>
              <a:rPr lang="zh-TW" altLang="en-US" sz="1600" b="1" i="1" dirty="0" smtClean="0"/>
              <a:t> </a:t>
            </a:r>
            <a:r>
              <a:rPr lang="zh-TW" altLang="en-US" sz="1600" dirty="0" smtClean="0"/>
              <a:t>此矩陣明確界定機率與衝擊的組合，將風險評等為低</a:t>
            </a:r>
            <a:r>
              <a:rPr lang="zh-TW" altLang="en-US" sz="1600" dirty="0"/>
              <a:t>、中、</a:t>
            </a:r>
            <a:r>
              <a:rPr lang="zh-TW" altLang="en-US" sz="1600" dirty="0" smtClean="0"/>
              <a:t>高風險，</a:t>
            </a:r>
            <a:r>
              <a:rPr lang="zh-TW" altLang="en-US" sz="1600" dirty="0"/>
              <a:t>並納入組織流程</a:t>
            </a:r>
            <a:r>
              <a:rPr lang="zh-TW" altLang="en-US" sz="1600" dirty="0" smtClean="0"/>
              <a:t>資產 。風險的評等有助於擬定風險回應。</a:t>
            </a:r>
            <a:endParaRPr lang="en-US" altLang="zh-TW" sz="1600" dirty="0" smtClean="0"/>
          </a:p>
          <a:p>
            <a:pPr marL="527050" lvl="1" indent="-342900">
              <a:buClrTx/>
              <a:buFont typeface="+mj-lt"/>
              <a:buAutoNum type="arabicPeriod"/>
            </a:pPr>
            <a:r>
              <a:rPr lang="en-US" sz="1600" b="1" dirty="0"/>
              <a:t>風險資料品質評估 </a:t>
            </a:r>
            <a:r>
              <a:rPr lang="en-US" sz="1600" b="1" i="1" dirty="0"/>
              <a:t>Risk Data Quality </a:t>
            </a:r>
            <a:r>
              <a:rPr lang="en-US" sz="1600" b="1" i="1" dirty="0" smtClean="0"/>
              <a:t>Assessment</a:t>
            </a:r>
            <a:r>
              <a:rPr lang="zh-TW" altLang="en-US" sz="1600" b="1" i="1" dirty="0" smtClean="0"/>
              <a:t> </a:t>
            </a:r>
            <a:r>
              <a:rPr lang="mr-IN" altLang="zh-TW" sz="1600" b="1" i="1" dirty="0" smtClean="0"/>
              <a:t>–</a:t>
            </a:r>
            <a:r>
              <a:rPr lang="zh-TW" altLang="en-US" sz="1600" b="1" i="1" dirty="0" smtClean="0"/>
              <a:t> </a:t>
            </a:r>
            <a:r>
              <a:rPr lang="zh-TW" altLang="en-US" sz="1600" dirty="0" smtClean="0"/>
              <a:t>確認在風險評估中的資訊是正確的，通常引進外部專家檢查風險評估資料的正確性，是合理的。</a:t>
            </a:r>
            <a:endParaRPr lang="en-US" altLang="zh-TW" sz="1600" dirty="0" smtClean="0"/>
          </a:p>
          <a:p>
            <a:pPr marL="527050" lvl="1" indent="-342900">
              <a:buClrTx/>
              <a:buFont typeface="+mj-lt"/>
              <a:buAutoNum type="arabicPeriod"/>
            </a:pPr>
            <a:r>
              <a:rPr lang="en-US" sz="1600" b="1" dirty="0"/>
              <a:t>風險分類 </a:t>
            </a:r>
            <a:r>
              <a:rPr lang="en-US" sz="1600" b="1" i="1" dirty="0"/>
              <a:t>Risk </a:t>
            </a:r>
            <a:r>
              <a:rPr lang="en-US" sz="1600" b="1" i="1" dirty="0" smtClean="0"/>
              <a:t>Categorization</a:t>
            </a:r>
            <a:r>
              <a:rPr lang="zh-TW" altLang="en-US" sz="1600" b="1" i="1" dirty="0" smtClean="0"/>
              <a:t> </a:t>
            </a:r>
            <a:r>
              <a:rPr lang="mr-IN" altLang="zh-TW" sz="1600" b="1" i="1" dirty="0" smtClean="0"/>
              <a:t>–</a:t>
            </a:r>
            <a:r>
              <a:rPr lang="zh-TW" altLang="en-US" sz="1600" b="1" i="1" dirty="0" smtClean="0"/>
              <a:t> </a:t>
            </a:r>
            <a:r>
              <a:rPr lang="zh-TW" altLang="en-US" sz="1600" dirty="0" smtClean="0"/>
              <a:t>將風險分類，以便想出較好的處置策略。如根據風險來源，</a:t>
            </a:r>
            <a:r>
              <a:rPr lang="zh-TW" altLang="en-US" sz="1600" dirty="0"/>
              <a:t>受影響的專案</a:t>
            </a:r>
            <a:r>
              <a:rPr lang="zh-TW" altLang="en-US" sz="1600" dirty="0" smtClean="0"/>
              <a:t>工作，或其他</a:t>
            </a:r>
            <a:r>
              <a:rPr lang="zh-TW" altLang="en-US" sz="1600" dirty="0"/>
              <a:t>分類</a:t>
            </a:r>
            <a:r>
              <a:rPr lang="zh-TW" altLang="en-US" sz="1600" dirty="0" smtClean="0"/>
              <a:t>標準來分類。</a:t>
            </a:r>
            <a:endParaRPr lang="en-US" altLang="zh-TW" sz="1600" dirty="0" smtClean="0"/>
          </a:p>
          <a:p>
            <a:pPr marL="527050" lvl="1" indent="-342900">
              <a:buClrTx/>
              <a:buFont typeface="+mj-lt"/>
              <a:buAutoNum type="arabicPeriod"/>
            </a:pPr>
            <a:r>
              <a:rPr lang="en-US" sz="1600" b="1" dirty="0"/>
              <a:t>風險急迫性評估 </a:t>
            </a:r>
            <a:r>
              <a:rPr lang="en-US" sz="1600" b="1" i="1" dirty="0"/>
              <a:t>Risk Urgency </a:t>
            </a:r>
            <a:r>
              <a:rPr lang="en-US" sz="1600" b="1" i="1" dirty="0" smtClean="0"/>
              <a:t>Assessment</a:t>
            </a:r>
            <a:r>
              <a:rPr lang="zh-TW" altLang="en-US" sz="1600" b="1" i="1" dirty="0" smtClean="0"/>
              <a:t> </a:t>
            </a:r>
            <a:r>
              <a:rPr lang="mr-IN" altLang="zh-TW" sz="1600" b="1" i="1" dirty="0" smtClean="0"/>
              <a:t>–</a:t>
            </a:r>
            <a:r>
              <a:rPr lang="zh-TW" altLang="en-US" sz="1600" b="1" i="1" dirty="0" smtClean="0"/>
              <a:t> </a:t>
            </a:r>
            <a:r>
              <a:rPr lang="zh-TW" altLang="en-US" sz="1600" dirty="0" smtClean="0"/>
              <a:t>依照風險的急迫性（時間）與優先指標（重要性），來決定必須多快處理該風險，最好儘早備妥處置計畫。</a:t>
            </a:r>
            <a:endParaRPr lang="en-US" altLang="zh-TW" sz="1600" dirty="0" smtClean="0"/>
          </a:p>
          <a:p>
            <a:pPr marL="527050" lvl="1" indent="-342900">
              <a:buClrTx/>
              <a:buFont typeface="+mj-lt"/>
              <a:buAutoNum type="arabicPeriod"/>
            </a:pPr>
            <a:r>
              <a:rPr lang="en-US" sz="1600" b="1" dirty="0"/>
              <a:t>專家判斷 </a:t>
            </a:r>
            <a:r>
              <a:rPr lang="en-US" sz="1600" b="1" i="1" dirty="0"/>
              <a:t>Expert Judgment </a:t>
            </a:r>
            <a:r>
              <a:rPr lang="en-US" sz="1600" b="1" dirty="0"/>
              <a:t> </a:t>
            </a:r>
            <a:r>
              <a:rPr lang="mr-IN" altLang="zh-TW" sz="1600" dirty="0"/>
              <a:t>–</a:t>
            </a:r>
            <a:r>
              <a:rPr lang="zh-TW" altLang="en-US" sz="1600" dirty="0"/>
              <a:t> 依賴利害關係人、顧問、或其他專家的專業，</a:t>
            </a:r>
            <a:r>
              <a:rPr lang="zh-TW" altLang="en-US" sz="1600" dirty="0" smtClean="0"/>
              <a:t>來告訴你如何辨識與分析風險。</a:t>
            </a:r>
            <a:endParaRPr lang="en-US" altLang="zh-TW" sz="1600" dirty="0"/>
          </a:p>
        </p:txBody>
      </p:sp>
    </p:spTree>
    <p:extLst>
      <p:ext uri="{BB962C8B-B14F-4D97-AF65-F5344CB8AC3E}">
        <p14:creationId xmlns:p14="http://schemas.microsoft.com/office/powerpoint/2010/main" val="8523530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and Impact Matrix</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104</a:t>
            </a:fld>
            <a:endParaRPr lang="e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650" y="1025175"/>
            <a:ext cx="6477000" cy="3869099"/>
          </a:xfrm>
          <a:prstGeom prst="rect">
            <a:avLst/>
          </a:prstGeom>
        </p:spPr>
      </p:pic>
    </p:spTree>
    <p:extLst>
      <p:ext uri="{BB962C8B-B14F-4D97-AF65-F5344CB8AC3E}">
        <p14:creationId xmlns:p14="http://schemas.microsoft.com/office/powerpoint/2010/main" val="16891921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Qualitative Risk Analysis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a:t>專案文件更新</a:t>
            </a:r>
            <a:r>
              <a:rPr lang="en-US" altLang="zh-TW" sz="1600" b="1" dirty="0"/>
              <a:t> (</a:t>
            </a:r>
            <a:r>
              <a:rPr lang="en-US" sz="1600" b="1" i="1" dirty="0"/>
              <a:t>Project Documents Updates</a:t>
            </a:r>
            <a:r>
              <a:rPr lang="en-US" altLang="zh-TW" sz="1600" b="1" dirty="0"/>
              <a:t>) </a:t>
            </a:r>
            <a:r>
              <a:rPr lang="mr-IN" altLang="zh-TW" sz="1600" dirty="0"/>
              <a:t>–</a:t>
            </a:r>
            <a:r>
              <a:rPr lang="zh-TW" altLang="en-US" sz="1600" dirty="0"/>
              <a:t>可能需要</a:t>
            </a:r>
            <a:r>
              <a:rPr lang="zh-TW" altLang="en-US" sz="1600" dirty="0" smtClean="0"/>
              <a:t>更新</a:t>
            </a:r>
            <a:r>
              <a:rPr lang="zh-TW" altLang="en-US" sz="1600" dirty="0"/>
              <a:t>假設</a:t>
            </a:r>
            <a:r>
              <a:rPr lang="zh-TW" altLang="en-US" sz="1600" dirty="0" smtClean="0"/>
              <a:t>事項、</a:t>
            </a:r>
            <a:r>
              <a:rPr lang="zh-TW" altLang="en-US" sz="1600" dirty="0"/>
              <a:t>風險</a:t>
            </a:r>
            <a:r>
              <a:rPr lang="zh-TW" altLang="en-US" sz="1600" dirty="0" smtClean="0"/>
              <a:t>登錄表。</a:t>
            </a:r>
            <a:endParaRPr lang="en-US" altLang="zh-TW" sz="1600" dirty="0" smtClean="0"/>
          </a:p>
          <a:p>
            <a:pPr marL="184150">
              <a:buClrTx/>
              <a:buNone/>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105</a:t>
            </a:fld>
            <a:endParaRPr lang="en" dirty="0">
              <a:solidFill>
                <a:schemeClr val="bg1"/>
              </a:solidFill>
            </a:endParaRPr>
          </a:p>
        </p:txBody>
      </p:sp>
    </p:spTree>
    <p:extLst>
      <p:ext uri="{BB962C8B-B14F-4D97-AF65-F5344CB8AC3E}">
        <p14:creationId xmlns:p14="http://schemas.microsoft.com/office/powerpoint/2010/main" val="17815001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11.4 Perform Quantitative Risk Analysis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106</a:t>
            </a:fld>
            <a:endParaRPr lang="en" dirty="0">
              <a:solidFill>
                <a:schemeClr val="bg1"/>
              </a:solidFill>
            </a:endParaRPr>
          </a:p>
        </p:txBody>
      </p:sp>
      <p:sp>
        <p:nvSpPr>
          <p:cNvPr id="6" name="Rectangle 5"/>
          <p:cNvSpPr/>
          <p:nvPr/>
        </p:nvSpPr>
        <p:spPr>
          <a:xfrm>
            <a:off x="1104900" y="1296043"/>
            <a:ext cx="6724500" cy="523220"/>
          </a:xfrm>
          <a:prstGeom prst="rect">
            <a:avLst/>
          </a:prstGeom>
        </p:spPr>
        <p:txBody>
          <a:bodyPr wrap="square">
            <a:spAutoFit/>
          </a:bodyPr>
          <a:lstStyle/>
          <a:p>
            <a:r>
              <a:rPr lang="en-US" b="1" dirty="0" smtClean="0"/>
              <a:t>11.4 </a:t>
            </a:r>
            <a:r>
              <a:rPr lang="en-US" b="1" dirty="0"/>
              <a:t>Perform Quantitative Risk </a:t>
            </a:r>
            <a:r>
              <a:rPr lang="en-US" b="1" dirty="0" smtClean="0"/>
              <a:t>Analysis </a:t>
            </a:r>
            <a:r>
              <a:rPr lang="en-US" dirty="0" smtClean="0"/>
              <a:t>— The </a:t>
            </a:r>
            <a:r>
              <a:rPr lang="en-US" dirty="0"/>
              <a:t>process of numerically analyzing the effect of identified risks on overall project objectives.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090131"/>
            <a:ext cx="7772400" cy="2362200"/>
          </a:xfrm>
          <a:prstGeom prst="rect">
            <a:avLst/>
          </a:prstGeom>
        </p:spPr>
      </p:pic>
    </p:spTree>
    <p:extLst>
      <p:ext uri="{BB962C8B-B14F-4D97-AF65-F5344CB8AC3E}">
        <p14:creationId xmlns:p14="http://schemas.microsoft.com/office/powerpoint/2010/main" val="8862901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Perform Quantitative Risk </a:t>
            </a:r>
            <a:r>
              <a:rPr lang="en-US" dirty="0" smtClean="0"/>
              <a:t>Analysis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107</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50" y="1025175"/>
            <a:ext cx="6181800" cy="3868743"/>
          </a:xfrm>
          <a:prstGeom prst="rect">
            <a:avLst/>
          </a:prstGeom>
        </p:spPr>
      </p:pic>
    </p:spTree>
    <p:extLst>
      <p:ext uri="{BB962C8B-B14F-4D97-AF65-F5344CB8AC3E}">
        <p14:creationId xmlns:p14="http://schemas.microsoft.com/office/powerpoint/2010/main" val="19404090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Quantitative Risk </a:t>
            </a:r>
            <a:r>
              <a:rPr lang="en-US" dirty="0" smtClean="0"/>
              <a:t>Analysis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風險管理計畫書 </a:t>
            </a:r>
            <a:r>
              <a:rPr lang="en-US" sz="1600" b="1" i="1" dirty="0"/>
              <a:t>Risk Management </a:t>
            </a:r>
            <a:r>
              <a:rPr lang="en-US" sz="1600" b="1" i="1" dirty="0" smtClean="0"/>
              <a:t>Plan</a:t>
            </a:r>
            <a:r>
              <a:rPr lang="zh-TW" altLang="en-US" sz="1600" b="1" i="1" dirty="0" smtClean="0"/>
              <a:t> </a:t>
            </a:r>
            <a:r>
              <a:rPr lang="mr-IN" altLang="zh-TW" sz="1600" dirty="0" smtClean="0"/>
              <a:t>–</a:t>
            </a:r>
            <a:r>
              <a:rPr lang="zh-TW" altLang="en-US" sz="1600" dirty="0" smtClean="0"/>
              <a:t>如何</a:t>
            </a:r>
            <a:r>
              <a:rPr lang="zh-TW" altLang="en-US" sz="1600" dirty="0"/>
              <a:t>辨識與分析風險，提供</a:t>
            </a:r>
            <a:r>
              <a:rPr lang="zh-TW" altLang="en-US" sz="1600" dirty="0" smtClean="0"/>
              <a:t>定量</a:t>
            </a:r>
            <a:r>
              <a:rPr lang="zh-TW" altLang="en-US" sz="1600" dirty="0"/>
              <a:t>風險分析的指南，方法及工具 </a:t>
            </a:r>
            <a:r>
              <a:rPr lang="zh-TW" altLang="en-US" sz="1600" dirty="0" smtClean="0"/>
              <a:t>。</a:t>
            </a:r>
            <a:endParaRPr lang="en-US" altLang="zh-TW" sz="1600" dirty="0" smtClean="0"/>
          </a:p>
          <a:p>
            <a:pPr marL="527050" lvl="1" indent="-342900">
              <a:buClr>
                <a:schemeClr val="tx1"/>
              </a:buClr>
              <a:buFont typeface="+mj-lt"/>
              <a:buAutoNum type="arabicPeriod"/>
            </a:pPr>
            <a:r>
              <a:rPr lang="en-US" sz="1600" b="1" dirty="0"/>
              <a:t>成本管理計畫書 </a:t>
            </a:r>
            <a:r>
              <a:rPr lang="en-US" sz="1600" b="1" i="1" dirty="0"/>
              <a:t>Cost Management </a:t>
            </a:r>
            <a:r>
              <a:rPr lang="en-US" sz="1600" b="1" i="1" dirty="0" smtClean="0"/>
              <a:t>Plan</a:t>
            </a:r>
            <a:r>
              <a:rPr lang="zh-TW" altLang="en-US" sz="1600" b="1" i="1" dirty="0" smtClean="0"/>
              <a:t> </a:t>
            </a:r>
            <a:r>
              <a:rPr lang="mr-IN" altLang="zh-TW" sz="1600" b="1" i="1" dirty="0" smtClean="0"/>
              <a:t>–</a:t>
            </a:r>
            <a:r>
              <a:rPr lang="zh-TW" altLang="en-US" sz="1600" b="1" i="1" dirty="0" smtClean="0"/>
              <a:t> </a:t>
            </a:r>
            <a:r>
              <a:rPr lang="zh-TW" altLang="en-US" sz="1600" dirty="0" smtClean="0"/>
              <a:t>提供活動成本</a:t>
            </a:r>
            <a:r>
              <a:rPr lang="zh-TW" altLang="en-US" sz="1600" dirty="0"/>
              <a:t>估計</a:t>
            </a:r>
            <a:r>
              <a:rPr lang="zh-TW" altLang="en-US" sz="1600" dirty="0" smtClean="0"/>
              <a:t>，</a:t>
            </a:r>
            <a:r>
              <a:rPr lang="zh-TW" altLang="en-US" sz="1600" dirty="0"/>
              <a:t>提供</a:t>
            </a:r>
            <a:r>
              <a:rPr lang="zh-TW" altLang="en-US" sz="1600" dirty="0" smtClean="0"/>
              <a:t>建立</a:t>
            </a:r>
            <a:r>
              <a:rPr lang="zh-TW" altLang="en-US" sz="1600" dirty="0"/>
              <a:t>及管理</a:t>
            </a:r>
            <a:r>
              <a:rPr lang="zh-TW" altLang="en-US" sz="1600" dirty="0" smtClean="0"/>
              <a:t>風險準備金的</a:t>
            </a:r>
            <a:r>
              <a:rPr lang="zh-TW" altLang="en-US" sz="1600" dirty="0"/>
              <a:t>指南 </a:t>
            </a:r>
            <a:r>
              <a:rPr lang="zh-TW" altLang="en-US" sz="1600" dirty="0" smtClean="0"/>
              <a:t>。</a:t>
            </a:r>
            <a:endParaRPr lang="en-US" altLang="zh-TW" sz="1600" b="1" i="1" dirty="0" smtClean="0"/>
          </a:p>
          <a:p>
            <a:pPr marL="527050" lvl="1" indent="-342900">
              <a:buClr>
                <a:schemeClr val="tx1"/>
              </a:buClr>
              <a:buFont typeface="+mj-lt"/>
              <a:buAutoNum type="arabicPeriod"/>
            </a:pPr>
            <a:r>
              <a:rPr lang="en-US" sz="1600" b="1" dirty="0"/>
              <a:t>時程管理計畫書 </a:t>
            </a:r>
            <a:r>
              <a:rPr lang="en-US" sz="1600" b="1" i="1" dirty="0"/>
              <a:t>Schedule Management </a:t>
            </a:r>
            <a:r>
              <a:rPr lang="en-US" sz="1600" b="1" i="1" dirty="0" smtClean="0"/>
              <a:t>Plan</a:t>
            </a:r>
            <a:r>
              <a:rPr lang="zh-TW" altLang="en-US" sz="1600" b="1" i="1" dirty="0" smtClean="0"/>
              <a:t> </a:t>
            </a:r>
            <a:r>
              <a:rPr lang="mr-IN" altLang="zh-TW" sz="1600" b="1" i="1" dirty="0" smtClean="0"/>
              <a:t>–</a:t>
            </a:r>
            <a:r>
              <a:rPr lang="zh-TW" altLang="en-US" sz="1600" b="1" i="1" dirty="0" smtClean="0"/>
              <a:t> </a:t>
            </a:r>
            <a:r>
              <a:rPr lang="zh-TW" altLang="en-US" sz="1600" dirty="0" smtClean="0"/>
              <a:t>提供活動工期</a:t>
            </a:r>
            <a:r>
              <a:rPr lang="zh-TW" altLang="en-US" sz="1600" dirty="0"/>
              <a:t>估計，提供建立及管理風險準備金的指南。</a:t>
            </a:r>
            <a:endParaRPr lang="en-US" altLang="zh-TW" sz="1600" dirty="0" smtClean="0"/>
          </a:p>
          <a:p>
            <a:pPr marL="527050" lvl="1" indent="-342900">
              <a:buClr>
                <a:schemeClr val="tx1"/>
              </a:buClr>
              <a:buFont typeface="+mj-lt"/>
              <a:buAutoNum type="arabicPeriod"/>
            </a:pPr>
            <a:r>
              <a:rPr lang="en-US" sz="1600" b="1" dirty="0"/>
              <a:t>風險登錄表 </a:t>
            </a:r>
            <a:r>
              <a:rPr lang="en-US" sz="1600" b="1" i="1" dirty="0"/>
              <a:t>Risk Register</a:t>
            </a:r>
            <a:r>
              <a:rPr lang="zh-TW" altLang="en-US" sz="1600" b="1" i="1" dirty="0"/>
              <a:t> </a:t>
            </a:r>
            <a:r>
              <a:rPr lang="mr-IN" altLang="zh-TW" sz="1600" dirty="0"/>
              <a:t>–</a:t>
            </a:r>
            <a:r>
              <a:rPr lang="en-US" altLang="zh-TW" sz="1600" dirty="0"/>
              <a:t> </a:t>
            </a:r>
            <a:r>
              <a:rPr lang="zh-TW" altLang="en-US" sz="1600" dirty="0" smtClean="0"/>
              <a:t>完成定性分析的風險分析表，記錄</a:t>
            </a:r>
            <a:r>
              <a:rPr lang="zh-TW" altLang="en-US" sz="1600" dirty="0"/>
              <a:t>風險分析的結果及風險回應計畫 </a:t>
            </a:r>
            <a:r>
              <a:rPr lang="zh-TW" altLang="en-US" sz="1600" dirty="0" smtClean="0"/>
              <a:t>，用於實施</a:t>
            </a:r>
            <a:r>
              <a:rPr lang="zh-TW" altLang="en-US" sz="1600" dirty="0"/>
              <a:t>定量風險分析的參考點 </a:t>
            </a:r>
            <a:r>
              <a:rPr lang="zh-TW" altLang="en-US" sz="1600" dirty="0" smtClean="0"/>
              <a:t>。</a:t>
            </a:r>
            <a:endParaRPr lang="en-US" altLang="zh-TW" sz="1600" b="1" i="1" dirty="0"/>
          </a:p>
          <a:p>
            <a:pPr marL="527050" lvl="1" indent="-342900">
              <a:buClr>
                <a:schemeClr val="tx1"/>
              </a:buClr>
              <a:buFont typeface="+mj-lt"/>
              <a:buAutoNum type="arabicPeriod"/>
            </a:pPr>
            <a:r>
              <a:rPr lang="zh-TW" altLang="en-US" sz="1600" b="1" dirty="0" smtClean="0"/>
              <a:t>企業</a:t>
            </a:r>
            <a:r>
              <a:rPr lang="zh-TW" altLang="en-US" sz="1600" b="1" dirty="0"/>
              <a:t>環境</a:t>
            </a:r>
            <a:r>
              <a:rPr lang="zh-TW" altLang="en-US" sz="1600" b="1" dirty="0" smtClean="0"/>
              <a:t>因素 </a:t>
            </a:r>
            <a:r>
              <a:rPr lang="en-US" sz="1600" b="1" i="1" dirty="0"/>
              <a:t>Enterprise Environmental Factors</a:t>
            </a:r>
            <a:r>
              <a:rPr lang="zh-TW" altLang="en-US" sz="1600" dirty="0" smtClean="0"/>
              <a:t> </a:t>
            </a:r>
            <a:r>
              <a:rPr lang="mr-IN" altLang="zh-TW" sz="1600" dirty="0" smtClean="0"/>
              <a:t>–</a:t>
            </a:r>
            <a:r>
              <a:rPr lang="zh-TW" altLang="en-US" sz="1600" dirty="0" smtClean="0"/>
              <a:t> 公司</a:t>
            </a:r>
            <a:r>
              <a:rPr lang="zh-TW" altLang="en-US" sz="1600" dirty="0"/>
              <a:t>對風險的容忍度、可承受的風險</a:t>
            </a:r>
            <a:r>
              <a:rPr lang="zh-TW" altLang="en-US" sz="1600" dirty="0" smtClean="0"/>
              <a:t>門檻</a:t>
            </a:r>
            <a:r>
              <a:rPr lang="en-US" altLang="zh-TW" sz="1600" dirty="0" smtClean="0"/>
              <a:t>,</a:t>
            </a:r>
            <a:r>
              <a:rPr lang="zh-TW" altLang="en-US" sz="1600" dirty="0"/>
              <a:t> 風險專家對類似專案的產業</a:t>
            </a:r>
            <a:r>
              <a:rPr lang="zh-TW" altLang="en-US" sz="1600" dirty="0" smtClean="0"/>
              <a:t>研究，業界或可供運用的</a:t>
            </a:r>
            <a:r>
              <a:rPr lang="zh-TW" altLang="en-US" sz="1600" dirty="0"/>
              <a:t>風險資料庫</a:t>
            </a:r>
            <a:r>
              <a:rPr lang="zh-TW" altLang="en-US" sz="1600" dirty="0" smtClean="0"/>
              <a:t>等</a:t>
            </a:r>
            <a:r>
              <a:rPr lang="zh-TW" altLang="en-US" sz="1600" dirty="0"/>
              <a:t>。</a:t>
            </a:r>
            <a:endParaRPr lang="en-US" altLang="zh-TW" sz="1600" dirty="0"/>
          </a:p>
          <a:p>
            <a:pPr marL="527050" lvl="1" indent="-342900">
              <a:buClr>
                <a:schemeClr val="tx1"/>
              </a:buClr>
              <a:buFont typeface="+mj-lt"/>
              <a:buAutoNum type="arabicPeriod"/>
            </a:pPr>
            <a:r>
              <a:rPr lang="zh-TW" altLang="en-US" sz="1600" b="1" dirty="0"/>
              <a:t>組織流程</a:t>
            </a:r>
            <a:r>
              <a:rPr lang="zh-TW" altLang="en-US" sz="1600" b="1" dirty="0" smtClean="0"/>
              <a:t>資產 </a:t>
            </a:r>
            <a:r>
              <a:rPr lang="en-US" sz="1600" b="1" i="1" dirty="0"/>
              <a:t>Organizational Process Assets</a:t>
            </a:r>
            <a:r>
              <a:rPr lang="zh-TW" altLang="en-US" sz="1600" b="1" dirty="0" smtClean="0"/>
              <a:t> </a:t>
            </a:r>
            <a:r>
              <a:rPr lang="mr-IN" altLang="zh-TW" sz="1600" dirty="0"/>
              <a:t>–</a:t>
            </a:r>
            <a:r>
              <a:rPr lang="zh-TW" altLang="en-US" sz="1600" dirty="0"/>
              <a:t>提供組織的標準流程、風險分類、範本和表單、歷史資料及經驗學習等</a:t>
            </a:r>
            <a:r>
              <a:rPr lang="zh-TW" altLang="en-US" sz="1600" dirty="0" smtClean="0"/>
              <a:t>。</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108</a:t>
            </a:fld>
            <a:endParaRPr lang="en" dirty="0">
              <a:solidFill>
                <a:schemeClr val="bg1"/>
              </a:solidFill>
            </a:endParaRPr>
          </a:p>
        </p:txBody>
      </p:sp>
    </p:spTree>
    <p:extLst>
      <p:ext uri="{BB962C8B-B14F-4D97-AF65-F5344CB8AC3E}">
        <p14:creationId xmlns:p14="http://schemas.microsoft.com/office/powerpoint/2010/main" val="8081736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Quantitative Risk Analysis</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109</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46100" lvl="1" indent="-355600">
              <a:buClrTx/>
              <a:buFont typeface="+mj-lt"/>
              <a:buAutoNum type="arabicPeriod"/>
            </a:pPr>
            <a:r>
              <a:rPr lang="en-US" sz="1600" b="1" dirty="0"/>
              <a:t>資料蒐集與呈現技術 </a:t>
            </a:r>
            <a:r>
              <a:rPr lang="en-US" sz="1600" b="1" i="1" dirty="0"/>
              <a:t>Data Gathering and Representation </a:t>
            </a:r>
            <a:r>
              <a:rPr lang="en-US" sz="1600" b="1" i="1" dirty="0" smtClean="0"/>
              <a:t>Techniques</a:t>
            </a:r>
            <a:r>
              <a:rPr lang="zh-TW" altLang="en-US" sz="1600" b="1" i="1" dirty="0" smtClean="0"/>
              <a:t> </a:t>
            </a:r>
            <a:r>
              <a:rPr lang="mr-IN" altLang="zh-TW" sz="1600" b="1" i="1" dirty="0" smtClean="0"/>
              <a:t>–</a:t>
            </a:r>
            <a:r>
              <a:rPr lang="zh-TW" altLang="en-US" sz="1600" dirty="0"/>
              <a:t>收集風險的量化資料。</a:t>
            </a:r>
            <a:endParaRPr lang="en-US" altLang="zh-TW" sz="1600" dirty="0" smtClean="0"/>
          </a:p>
          <a:p>
            <a:pPr marL="722313" lvl="2" indent="-176213">
              <a:buClrTx/>
              <a:buFont typeface="Arial" charset="0"/>
              <a:buChar char="•"/>
            </a:pPr>
            <a:r>
              <a:rPr lang="en-US" sz="1600" b="1" dirty="0"/>
              <a:t>訪談(Interviewing</a:t>
            </a:r>
            <a:r>
              <a:rPr lang="en-US" sz="1600" b="1" dirty="0" smtClean="0"/>
              <a:t>)</a:t>
            </a:r>
            <a:r>
              <a:rPr lang="zh-TW" altLang="en-US" sz="1600" b="1" dirty="0" smtClean="0"/>
              <a:t> </a:t>
            </a:r>
            <a:r>
              <a:rPr lang="mr-IN" altLang="zh-TW" sz="1600" dirty="0" smtClean="0"/>
              <a:t>–</a:t>
            </a:r>
            <a:r>
              <a:rPr lang="zh-TW" altLang="en-US" sz="1600" dirty="0" smtClean="0"/>
              <a:t> 訪談了解風險的人，建立機率與衝擊的範圍，並將估計的理由與範圍記錄下來。例如透過三點估算法，算出預算的範圍，幫你減緩稍後的風險衝擊。</a:t>
            </a:r>
            <a:endParaRPr lang="en-US" sz="1600" dirty="0" smtClean="0"/>
          </a:p>
          <a:p>
            <a:pPr marL="722313" lvl="2" indent="-176213">
              <a:buClrTx/>
              <a:buFont typeface="Arial" charset="0"/>
              <a:buChar char="•"/>
            </a:pPr>
            <a:r>
              <a:rPr lang="en-US" sz="1600" b="1" dirty="0"/>
              <a:t>機率分佈(Probability distributions</a:t>
            </a:r>
            <a:r>
              <a:rPr lang="en-US" sz="1600" b="1" dirty="0" smtClean="0"/>
              <a:t>)</a:t>
            </a:r>
            <a:r>
              <a:rPr lang="zh-TW" altLang="en-US" sz="1600" dirty="0" smtClean="0"/>
              <a:t> </a:t>
            </a:r>
            <a:r>
              <a:rPr lang="mr-IN" altLang="zh-TW" sz="1600" dirty="0" smtClean="0"/>
              <a:t>–</a:t>
            </a:r>
            <a:r>
              <a:rPr lang="zh-TW" altLang="en-US" sz="1600" dirty="0" smtClean="0"/>
              <a:t> 常</a:t>
            </a:r>
            <a:r>
              <a:rPr lang="zh-TW" altLang="en-US" sz="1600" dirty="0"/>
              <a:t>用於模型建立與模擬中，代表數值不確定性</a:t>
            </a:r>
            <a:r>
              <a:rPr lang="zh-TW" altLang="en-US" sz="1600" dirty="0" smtClean="0"/>
              <a:t>。</a:t>
            </a:r>
            <a:endParaRPr lang="en-US" altLang="zh-TW" sz="1600" dirty="0" smtClean="0"/>
          </a:p>
        </p:txBody>
      </p:sp>
    </p:spTree>
    <p:extLst>
      <p:ext uri="{BB962C8B-B14F-4D97-AF65-F5344CB8AC3E}">
        <p14:creationId xmlns:p14="http://schemas.microsoft.com/office/powerpoint/2010/main" val="1637194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en-US" altLang="zh-TW" dirty="0" smtClean="0"/>
              <a:t> </a:t>
            </a:r>
            <a:r>
              <a:rPr lang="en-US" dirty="0" smtClean="0"/>
              <a:t>Seven </a:t>
            </a:r>
            <a:r>
              <a:rPr lang="en-US" dirty="0"/>
              <a:t>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a:t>
            </a:fld>
            <a:endParaRPr lang="en" dirty="0">
              <a:solidFill>
                <a:schemeClr val="bg1"/>
              </a:solidFill>
            </a:endParaRPr>
          </a:p>
        </p:txBody>
      </p:sp>
      <p:sp>
        <p:nvSpPr>
          <p:cNvPr id="6" name="Text Placeholder 2"/>
          <p:cNvSpPr>
            <a:spLocks noGrp="1"/>
          </p:cNvSpPr>
          <p:nvPr>
            <p:ph type="body" idx="1"/>
          </p:nvPr>
        </p:nvSpPr>
        <p:spPr>
          <a:xfrm>
            <a:off x="1101386" y="1041010"/>
            <a:ext cx="3597813" cy="3797690"/>
          </a:xfrm>
        </p:spPr>
        <p:txBody>
          <a:bodyPr/>
          <a:lstStyle/>
          <a:p>
            <a:pPr marL="350838" lvl="1" indent="-350838">
              <a:buClrTx/>
              <a:buFont typeface="+mj-lt"/>
              <a:buAutoNum type="arabicPeriod" startAt="8"/>
            </a:pPr>
            <a:r>
              <a:rPr lang="en-US" sz="1600" b="1" dirty="0" smtClean="0"/>
              <a:t>七個基本品質工具</a:t>
            </a:r>
            <a:r>
              <a:rPr lang="en-US" sz="1600" b="1" dirty="0"/>
              <a:t> </a:t>
            </a:r>
            <a:r>
              <a:rPr lang="en-US" sz="1600" b="1" i="1" dirty="0"/>
              <a:t>Seven Basic Quality </a:t>
            </a:r>
            <a:r>
              <a:rPr lang="en-US" sz="1600" b="1" i="1" dirty="0" smtClean="0"/>
              <a:t>Tools</a:t>
            </a:r>
            <a:r>
              <a:rPr lang="zh-TW" altLang="en-US" sz="1600" b="1" i="1" dirty="0" smtClean="0"/>
              <a:t> </a:t>
            </a:r>
            <a:r>
              <a:rPr lang="mr-IN" altLang="zh-TW" sz="1600" dirty="0" smtClean="0"/>
              <a:t>–</a:t>
            </a:r>
            <a:r>
              <a:rPr lang="zh-TW" altLang="en-US" sz="1600" dirty="0" smtClean="0"/>
              <a:t>：</a:t>
            </a:r>
            <a:endParaRPr lang="en-US" altLang="zh-TW" sz="1600" dirty="0" smtClean="0"/>
          </a:p>
          <a:p>
            <a:pPr marL="627063" lvl="1" indent="-169863" eaLnBrk="0" fontAlgn="base" hangingPunct="0">
              <a:spcBef>
                <a:spcPct val="25000"/>
              </a:spcBef>
              <a:spcAft>
                <a:spcPct val="0"/>
              </a:spcAft>
              <a:buClrTx/>
              <a:buSzPct val="50000"/>
              <a:buBlip>
                <a:blip r:embed="rId2"/>
              </a:buBlip>
              <a:tabLst>
                <a:tab pos="914400" algn="l"/>
              </a:tabLst>
            </a:pPr>
            <a:r>
              <a:rPr lang="en-US" sz="1600" dirty="0"/>
              <a:t>因果圖(Cause-and-effect diagrams</a:t>
            </a:r>
            <a:r>
              <a:rPr lang="en-US" sz="1600" dirty="0" smtClean="0"/>
              <a:t>)</a:t>
            </a:r>
            <a:r>
              <a:rPr lang="zh-TW" altLang="en-US" sz="1600" dirty="0" smtClean="0"/>
              <a:t> </a:t>
            </a:r>
            <a:r>
              <a:rPr lang="mr-IN" altLang="zh-TW" sz="1600" dirty="0" smtClean="0"/>
              <a:t>–</a:t>
            </a:r>
            <a:r>
              <a:rPr lang="zh-TW" altLang="en-US" sz="1600" dirty="0" smtClean="0"/>
              <a:t> 幫助你一次看出所有可能成因，因此，可以想出如何預防該缺失。首先列出成因的所有分類，然後，根據分類在分析確實的可能成因。</a:t>
            </a:r>
            <a:endParaRPr lang="en-US"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199" y="1308100"/>
            <a:ext cx="4472264" cy="3632932"/>
          </a:xfrm>
          <a:prstGeom prst="rect">
            <a:avLst/>
          </a:prstGeom>
        </p:spPr>
      </p:pic>
    </p:spTree>
    <p:extLst>
      <p:ext uri="{BB962C8B-B14F-4D97-AF65-F5344CB8AC3E}">
        <p14:creationId xmlns:p14="http://schemas.microsoft.com/office/powerpoint/2010/main" val="2064796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Quantitative Risk Analysis</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2"/>
            </a:pPr>
            <a:r>
              <a:rPr lang="en-US" sz="1600" b="1" dirty="0" smtClean="0"/>
              <a:t>定量風險分析及模型建立技術</a:t>
            </a:r>
            <a:r>
              <a:rPr lang="en-US" sz="1600" b="1" dirty="0"/>
              <a:t> </a:t>
            </a:r>
            <a:r>
              <a:rPr lang="en-US" sz="1600" b="1" i="1" dirty="0"/>
              <a:t>Quantitative Risk Analysis and Modeling </a:t>
            </a:r>
            <a:r>
              <a:rPr lang="en-US" sz="1600" b="1" i="1" dirty="0" smtClean="0"/>
              <a:t>Techniques</a:t>
            </a:r>
            <a:r>
              <a:rPr lang="zh-TW" altLang="en-US" sz="1600" b="1" i="1" dirty="0" smtClean="0"/>
              <a:t> </a:t>
            </a:r>
            <a:r>
              <a:rPr lang="mr-IN" altLang="zh-TW" sz="1600" b="1" i="1" dirty="0" smtClean="0"/>
              <a:t>–</a:t>
            </a:r>
            <a:r>
              <a:rPr lang="zh-TW" altLang="en-US" sz="1600" b="1" i="1" dirty="0" smtClean="0"/>
              <a:t> </a:t>
            </a:r>
            <a:r>
              <a:rPr lang="zh-TW" altLang="en-US" sz="1600" dirty="0" smtClean="0"/>
              <a:t> 分析所擁有的資訊。</a:t>
            </a:r>
            <a:endParaRPr lang="en-US" altLang="zh-TW" sz="1600" dirty="0" smtClean="0"/>
          </a:p>
          <a:p>
            <a:pPr marL="722313" lvl="2" indent="-176213">
              <a:buClrTx/>
              <a:buFont typeface="Arial" charset="0"/>
              <a:buChar char="•"/>
            </a:pPr>
            <a:r>
              <a:rPr lang="en-US" sz="1600" b="1" dirty="0"/>
              <a:t>敏感性分析(Sensitivity analysis</a:t>
            </a:r>
            <a:r>
              <a:rPr lang="en-US" sz="1600" b="1" dirty="0" smtClean="0"/>
              <a:t>)</a:t>
            </a:r>
            <a:r>
              <a:rPr lang="zh-TW" altLang="en-US" sz="1600" dirty="0" smtClean="0"/>
              <a:t> </a:t>
            </a:r>
            <a:r>
              <a:rPr lang="mr-IN" altLang="zh-TW" sz="1600" dirty="0" smtClean="0"/>
              <a:t>–</a:t>
            </a:r>
            <a:r>
              <a:rPr lang="zh-TW" altLang="en-US" sz="1600" dirty="0" smtClean="0"/>
              <a:t>將某個變數完全隔離的情況下，檢視該變數的影響。</a:t>
            </a:r>
            <a:r>
              <a:rPr lang="en-US" sz="1600" dirty="0" smtClean="0"/>
              <a:t>龍捲風圖</a:t>
            </a:r>
            <a:r>
              <a:rPr lang="zh-TW" altLang="en-US" sz="1600" dirty="0" smtClean="0"/>
              <a:t> </a:t>
            </a:r>
            <a:r>
              <a:rPr lang="en-US" sz="1600" dirty="0" smtClean="0"/>
              <a:t>(</a:t>
            </a:r>
            <a:r>
              <a:rPr lang="en-US" sz="1600" dirty="0"/>
              <a:t>Tornado </a:t>
            </a:r>
            <a:r>
              <a:rPr lang="en-US" sz="1600" dirty="0" smtClean="0"/>
              <a:t>Diagram)</a:t>
            </a:r>
            <a:r>
              <a:rPr lang="zh-TW" altLang="en-US" sz="1600" dirty="0" smtClean="0"/>
              <a:t> 可檢視專案對於單一不確定因素的敏感度。</a:t>
            </a:r>
            <a:endParaRPr lang="en-US" sz="1600" dirty="0" smtClean="0"/>
          </a:p>
          <a:p>
            <a:pPr marL="722313" lvl="2" indent="-176213">
              <a:buClrTx/>
              <a:buFont typeface="Arial" charset="0"/>
              <a:buChar char="•"/>
            </a:pPr>
            <a:r>
              <a:rPr lang="en-US" sz="1600" b="1" dirty="0"/>
              <a:t>期望貨幣值分析(Expected Monetary Value analysis</a:t>
            </a:r>
            <a:r>
              <a:rPr lang="en-US" sz="1600" b="1" dirty="0" smtClean="0"/>
              <a:t>)</a:t>
            </a:r>
            <a:r>
              <a:rPr lang="zh-TW" altLang="en-US" sz="1600" dirty="0" smtClean="0"/>
              <a:t> </a:t>
            </a:r>
            <a:r>
              <a:rPr lang="mr-IN" altLang="zh-TW" sz="1600" dirty="0" smtClean="0"/>
              <a:t>–</a:t>
            </a:r>
            <a:r>
              <a:rPr lang="zh-TW" altLang="en-US" sz="1600" dirty="0" smtClean="0"/>
              <a:t> 透過</a:t>
            </a:r>
            <a:r>
              <a:rPr lang="en-US" sz="1600" dirty="0" smtClean="0"/>
              <a:t>決策樹分析</a:t>
            </a:r>
            <a:r>
              <a:rPr lang="en-US" sz="1600" dirty="0"/>
              <a:t>(Decision Tree Analysis</a:t>
            </a:r>
            <a:r>
              <a:rPr lang="en-US" sz="1600" dirty="0" smtClean="0"/>
              <a:t>)</a:t>
            </a:r>
            <a:r>
              <a:rPr lang="zh-TW" altLang="en-US" sz="1600" dirty="0" smtClean="0"/>
              <a:t>，為每個決策設定發生的機率和貨幣價值，對專案過程中所有可能採取的路徑，檢驗其成本。</a:t>
            </a:r>
            <a:endParaRPr lang="en-US" sz="1600" dirty="0" smtClean="0"/>
          </a:p>
          <a:p>
            <a:pPr marL="722313" lvl="2" indent="-176213">
              <a:buClrTx/>
              <a:buFont typeface="Arial" charset="0"/>
              <a:buChar char="•"/>
            </a:pPr>
            <a:r>
              <a:rPr lang="en-US" sz="1600" b="1" dirty="0"/>
              <a:t>模型建立與模擬(Modeling and simulation</a:t>
            </a:r>
            <a:r>
              <a:rPr lang="en-US" sz="1600" b="1" dirty="0" smtClean="0"/>
              <a:t>)</a:t>
            </a:r>
            <a:r>
              <a:rPr lang="zh-TW" altLang="en-US" sz="1600" b="1" dirty="0" smtClean="0"/>
              <a:t> </a:t>
            </a:r>
            <a:r>
              <a:rPr lang="mr-IN" altLang="zh-TW" sz="1600" dirty="0"/>
              <a:t>–</a:t>
            </a:r>
            <a:r>
              <a:rPr lang="zh-TW" altLang="en-US" sz="1600" dirty="0"/>
              <a:t> </a:t>
            </a:r>
            <a:r>
              <a:rPr lang="zh-TW" altLang="en-US" sz="1600" dirty="0" smtClean="0"/>
              <a:t>透過模型化的程式計算專案風險，</a:t>
            </a:r>
            <a:r>
              <a:rPr lang="en-US" sz="1600" dirty="0"/>
              <a:t> </a:t>
            </a:r>
            <a:r>
              <a:rPr lang="zh-TW" altLang="en-US" sz="1600" dirty="0" smtClean="0"/>
              <a:t>例如</a:t>
            </a:r>
            <a:r>
              <a:rPr lang="en-US" sz="1600" dirty="0" smtClean="0"/>
              <a:t>蒙地卡羅技術</a:t>
            </a:r>
            <a:r>
              <a:rPr lang="en-US" sz="1600" dirty="0"/>
              <a:t>(Monte Carlo Technique</a:t>
            </a:r>
            <a:r>
              <a:rPr lang="en-US" sz="1600" dirty="0" smtClean="0"/>
              <a:t>)</a:t>
            </a:r>
            <a:r>
              <a:rPr lang="zh-TW" altLang="en-US" sz="1600" dirty="0" smtClean="0"/>
              <a:t>，根據發生的機率，隨機產生風險，</a:t>
            </a:r>
            <a:r>
              <a:rPr lang="zh-TW" altLang="en-US" sz="1600" dirty="0"/>
              <a:t> 經多次計算，獲得</a:t>
            </a:r>
            <a:r>
              <a:rPr lang="zh-TW" altLang="en-US" sz="1600" dirty="0" smtClean="0"/>
              <a:t>一機率分佈，可用於成本及時程估算。</a:t>
            </a:r>
            <a:endParaRPr lang="en-US" altLang="zh-TW" sz="1600" b="1" i="1" dirty="0" smtClean="0"/>
          </a:p>
          <a:p>
            <a:pPr marL="527050" lvl="1" indent="-342900">
              <a:buClrTx/>
              <a:buFont typeface="+mj-lt"/>
              <a:buAutoNum type="arabicPeriod" startAt="2"/>
            </a:pPr>
            <a:r>
              <a:rPr lang="en-US" sz="1600" b="1" dirty="0" smtClean="0"/>
              <a:t>專家判斷</a:t>
            </a:r>
            <a:r>
              <a:rPr lang="en-US" sz="1600" b="1" dirty="0"/>
              <a:t> </a:t>
            </a:r>
            <a:r>
              <a:rPr lang="en-US" sz="1600" b="1" i="1" dirty="0"/>
              <a:t>Expert Judgment </a:t>
            </a:r>
            <a:r>
              <a:rPr lang="en-US" sz="1600" b="1" dirty="0"/>
              <a:t> </a:t>
            </a:r>
            <a:r>
              <a:rPr lang="mr-IN" altLang="zh-TW" sz="1600" dirty="0"/>
              <a:t>–</a:t>
            </a:r>
            <a:r>
              <a:rPr lang="zh-TW" altLang="en-US" sz="1600" dirty="0"/>
              <a:t> 依賴利害關係人、顧問、或其他專家的專業，</a:t>
            </a:r>
            <a:r>
              <a:rPr lang="zh-TW" altLang="en-US" sz="1600" dirty="0" smtClean="0"/>
              <a:t>來告訴你如何辨識與分析風險。</a:t>
            </a:r>
            <a:endParaRPr lang="en-US" altLang="zh-TW" sz="1600" dirty="0"/>
          </a:p>
        </p:txBody>
      </p:sp>
    </p:spTree>
    <p:extLst>
      <p:ext uri="{BB962C8B-B14F-4D97-AF65-F5344CB8AC3E}">
        <p14:creationId xmlns:p14="http://schemas.microsoft.com/office/powerpoint/2010/main" val="4762880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Tornado </a:t>
            </a:r>
            <a:r>
              <a:rPr lang="en-US" dirty="0" err="1" smtClean="0"/>
              <a:t>Dirgram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111</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136" y="1021950"/>
            <a:ext cx="5930900" cy="3810415"/>
          </a:xfrm>
          <a:prstGeom prst="rect">
            <a:avLst/>
          </a:prstGeom>
        </p:spPr>
      </p:pic>
    </p:spTree>
    <p:extLst>
      <p:ext uri="{BB962C8B-B14F-4D97-AF65-F5344CB8AC3E}">
        <p14:creationId xmlns:p14="http://schemas.microsoft.com/office/powerpoint/2010/main" val="9346689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a:t>
            </a:r>
            <a:r>
              <a:rPr lang="en-US" dirty="0" err="1" smtClean="0"/>
              <a:t>Dirgram</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112</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281" y="1021951"/>
            <a:ext cx="4365574" cy="3896414"/>
          </a:xfrm>
          <a:prstGeom prst="rect">
            <a:avLst/>
          </a:prstGeom>
        </p:spPr>
      </p:pic>
    </p:spTree>
    <p:extLst>
      <p:ext uri="{BB962C8B-B14F-4D97-AF65-F5344CB8AC3E}">
        <p14:creationId xmlns:p14="http://schemas.microsoft.com/office/powerpoint/2010/main" val="9660087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Qualitative Risk Analysis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smtClean="0"/>
              <a:t>專案</a:t>
            </a:r>
            <a:r>
              <a:rPr lang="zh-TW" altLang="en-US" sz="1600" b="1" dirty="0"/>
              <a:t>文件更新</a:t>
            </a:r>
            <a:r>
              <a:rPr lang="en-US" altLang="zh-TW" sz="1600" b="1" dirty="0"/>
              <a:t> (</a:t>
            </a:r>
            <a:r>
              <a:rPr lang="en-US" sz="1600" b="1" i="1" dirty="0"/>
              <a:t>Project Documents Updates</a:t>
            </a:r>
            <a:r>
              <a:rPr lang="en-US" altLang="zh-TW" sz="1600" b="1" dirty="0"/>
              <a:t>) </a:t>
            </a:r>
            <a:r>
              <a:rPr lang="mr-IN" altLang="zh-TW" sz="1600" dirty="0"/>
              <a:t>–</a:t>
            </a:r>
            <a:r>
              <a:rPr lang="zh-TW" altLang="en-US" sz="1600" dirty="0"/>
              <a:t>可能</a:t>
            </a:r>
            <a:r>
              <a:rPr lang="zh-TW" altLang="en-US" sz="1600" dirty="0" smtClean="0"/>
              <a:t>需要風險登錄表</a:t>
            </a:r>
            <a:r>
              <a:rPr lang="en-US" altLang="zh-TW" sz="1600" dirty="0" smtClean="0"/>
              <a:t>,</a:t>
            </a:r>
            <a:r>
              <a:rPr lang="zh-TW" altLang="en-US" sz="1600" dirty="0" smtClean="0"/>
              <a:t>包括：</a:t>
            </a:r>
            <a:endParaRPr lang="en-US" altLang="zh-TW" sz="1600" dirty="0" smtClean="0"/>
          </a:p>
          <a:p>
            <a:pPr marL="846138" lvl="1" indent="-287338">
              <a:buClrTx/>
              <a:buFont typeface="Arial" charset="0"/>
              <a:buChar char="•"/>
            </a:pPr>
            <a:r>
              <a:rPr lang="zh-TW" altLang="en-US" sz="1600" dirty="0"/>
              <a:t>專案的機率</a:t>
            </a:r>
            <a:r>
              <a:rPr lang="zh-TW" altLang="en-US" sz="1600" dirty="0" smtClean="0"/>
              <a:t>分析</a:t>
            </a:r>
            <a:endParaRPr lang="en-US" altLang="zh-TW" sz="1600" dirty="0" smtClean="0"/>
          </a:p>
          <a:p>
            <a:pPr marL="846138" lvl="1" indent="-287338">
              <a:buClrTx/>
              <a:buFont typeface="Arial" charset="0"/>
              <a:buChar char="•"/>
            </a:pPr>
            <a:r>
              <a:rPr lang="zh-TW" altLang="en-US" sz="1600" dirty="0"/>
              <a:t>實現成本及時間目標的</a:t>
            </a:r>
            <a:r>
              <a:rPr lang="zh-TW" altLang="en-US" sz="1600" dirty="0" smtClean="0"/>
              <a:t>機率</a:t>
            </a:r>
            <a:endParaRPr lang="en-US" altLang="zh-TW" sz="1600" dirty="0" smtClean="0"/>
          </a:p>
          <a:p>
            <a:pPr marL="846138" lvl="1" indent="-287338">
              <a:buClrTx/>
              <a:buFont typeface="Arial" charset="0"/>
              <a:buChar char="•"/>
            </a:pPr>
            <a:r>
              <a:rPr lang="zh-TW" altLang="en-US" sz="1600" dirty="0" smtClean="0"/>
              <a:t>量化</a:t>
            </a:r>
            <a:r>
              <a:rPr lang="zh-TW" altLang="en-US" sz="1600" dirty="0"/>
              <a:t>風險優先順序</a:t>
            </a:r>
            <a:r>
              <a:rPr lang="zh-TW" altLang="en-US" sz="1600" dirty="0" smtClean="0"/>
              <a:t>清單</a:t>
            </a:r>
            <a:endParaRPr lang="en-US" altLang="zh-TW" sz="1600" dirty="0" smtClean="0"/>
          </a:p>
          <a:p>
            <a:pPr marL="846138" lvl="1" indent="-287338">
              <a:buClrTx/>
              <a:buFont typeface="Arial" charset="0"/>
              <a:buChar char="•"/>
            </a:pPr>
            <a:r>
              <a:rPr lang="zh-TW" altLang="en-US" sz="1600" dirty="0" smtClean="0"/>
              <a:t>定量</a:t>
            </a:r>
            <a:r>
              <a:rPr lang="zh-TW" altLang="en-US" sz="1600" dirty="0"/>
              <a:t>風險分析結果的趨勢</a:t>
            </a:r>
            <a:br>
              <a:rPr lang="zh-TW" altLang="en-US" sz="1600" dirty="0"/>
            </a:br>
            <a:r>
              <a:rPr lang="zh-TW" altLang="en-US" sz="1600" dirty="0"/>
              <a:t> </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113</a:t>
            </a:fld>
            <a:endParaRPr lang="en" dirty="0">
              <a:solidFill>
                <a:schemeClr val="bg1"/>
              </a:solidFill>
            </a:endParaRPr>
          </a:p>
        </p:txBody>
      </p:sp>
    </p:spTree>
    <p:extLst>
      <p:ext uri="{BB962C8B-B14F-4D97-AF65-F5344CB8AC3E}">
        <p14:creationId xmlns:p14="http://schemas.microsoft.com/office/powerpoint/2010/main" val="7322193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11.5 Plan Risk Responses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114</a:t>
            </a:fld>
            <a:endParaRPr lang="en" dirty="0">
              <a:solidFill>
                <a:schemeClr val="bg1"/>
              </a:solidFill>
            </a:endParaRPr>
          </a:p>
        </p:txBody>
      </p:sp>
      <p:sp>
        <p:nvSpPr>
          <p:cNvPr id="6" name="Rectangle 5"/>
          <p:cNvSpPr/>
          <p:nvPr/>
        </p:nvSpPr>
        <p:spPr>
          <a:xfrm>
            <a:off x="1104900" y="1296043"/>
            <a:ext cx="6724500" cy="523220"/>
          </a:xfrm>
          <a:prstGeom prst="rect">
            <a:avLst/>
          </a:prstGeom>
        </p:spPr>
        <p:txBody>
          <a:bodyPr wrap="square">
            <a:spAutoFit/>
          </a:bodyPr>
          <a:lstStyle/>
          <a:p>
            <a:r>
              <a:rPr lang="en-US" b="1" dirty="0" smtClean="0"/>
              <a:t>11.5 </a:t>
            </a:r>
            <a:r>
              <a:rPr lang="en-US" b="1" dirty="0"/>
              <a:t>Plan Risk </a:t>
            </a:r>
            <a:r>
              <a:rPr lang="en-US" b="1" dirty="0" smtClean="0"/>
              <a:t>Responses </a:t>
            </a:r>
            <a:r>
              <a:rPr lang="en-US" dirty="0" smtClean="0"/>
              <a:t>— The </a:t>
            </a:r>
            <a:r>
              <a:rPr lang="en-US" dirty="0"/>
              <a:t>process of developing options and actions to enhance opportunities and to reduce threats to project objectives.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090131"/>
            <a:ext cx="7797800" cy="2133600"/>
          </a:xfrm>
          <a:prstGeom prst="rect">
            <a:avLst/>
          </a:prstGeom>
        </p:spPr>
      </p:pic>
    </p:spTree>
    <p:extLst>
      <p:ext uri="{BB962C8B-B14F-4D97-AF65-F5344CB8AC3E}">
        <p14:creationId xmlns:p14="http://schemas.microsoft.com/office/powerpoint/2010/main" val="4127754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Responses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115</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91" y="1025175"/>
            <a:ext cx="7041917" cy="3864325"/>
          </a:xfrm>
          <a:prstGeom prst="rect">
            <a:avLst/>
          </a:prstGeom>
        </p:spPr>
      </p:pic>
    </p:spTree>
    <p:extLst>
      <p:ext uri="{BB962C8B-B14F-4D97-AF65-F5344CB8AC3E}">
        <p14:creationId xmlns:p14="http://schemas.microsoft.com/office/powerpoint/2010/main" val="18209893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Responses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風險管理計畫書 </a:t>
            </a:r>
            <a:r>
              <a:rPr lang="en-US" sz="1600" b="1" i="1" dirty="0"/>
              <a:t>Risk Management </a:t>
            </a:r>
            <a:r>
              <a:rPr lang="en-US" sz="1600" b="1" i="1" dirty="0" smtClean="0"/>
              <a:t>Plan</a:t>
            </a:r>
            <a:r>
              <a:rPr lang="zh-TW" altLang="en-US" sz="1600" b="1" i="1" dirty="0" smtClean="0"/>
              <a:t> </a:t>
            </a:r>
            <a:r>
              <a:rPr lang="mr-IN" altLang="zh-TW" sz="1600" dirty="0" smtClean="0"/>
              <a:t>–</a:t>
            </a:r>
            <a:r>
              <a:rPr lang="zh-TW" altLang="en-US" sz="1600" dirty="0"/>
              <a:t> 提供如何辨識與分析</a:t>
            </a:r>
            <a:r>
              <a:rPr lang="zh-TW" altLang="en-US" sz="1600" dirty="0" smtClean="0"/>
              <a:t>風險、</a:t>
            </a:r>
            <a:r>
              <a:rPr lang="zh-TW" altLang="en-US" sz="1600" dirty="0"/>
              <a:t>角色及</a:t>
            </a:r>
            <a:r>
              <a:rPr lang="zh-TW" altLang="en-US" sz="1600" dirty="0" smtClean="0"/>
              <a:t>責任、低／中</a:t>
            </a:r>
            <a:r>
              <a:rPr lang="zh-TW" altLang="en-US" sz="1600" dirty="0"/>
              <a:t>／</a:t>
            </a:r>
            <a:r>
              <a:rPr lang="zh-TW" altLang="en-US" sz="1600" dirty="0" smtClean="0"/>
              <a:t>高風險</a:t>
            </a:r>
            <a:r>
              <a:rPr lang="zh-TW" altLang="en-US" sz="1600" dirty="0"/>
              <a:t>的風險門檻</a:t>
            </a:r>
            <a:r>
              <a:rPr lang="zh-TW" altLang="en-US" sz="1600" dirty="0" smtClean="0"/>
              <a:t>。</a:t>
            </a:r>
            <a:endParaRPr lang="en-US" altLang="zh-TW" sz="1600" dirty="0" smtClean="0"/>
          </a:p>
          <a:p>
            <a:pPr marL="527050" lvl="1" indent="-342900">
              <a:buClr>
                <a:schemeClr val="tx1"/>
              </a:buClr>
              <a:buFont typeface="+mj-lt"/>
              <a:buAutoNum type="arabicPeriod"/>
            </a:pPr>
            <a:r>
              <a:rPr lang="en-US" sz="1600" b="1" dirty="0" smtClean="0"/>
              <a:t>風險登錄表</a:t>
            </a:r>
            <a:r>
              <a:rPr lang="en-US" sz="1600" b="1" dirty="0"/>
              <a:t> </a:t>
            </a:r>
            <a:r>
              <a:rPr lang="en-US" sz="1600" b="1" i="1" dirty="0"/>
              <a:t>Risk Register</a:t>
            </a:r>
            <a:r>
              <a:rPr lang="zh-TW" altLang="en-US" sz="1600" b="1" i="1" dirty="0"/>
              <a:t> </a:t>
            </a:r>
            <a:r>
              <a:rPr lang="mr-IN" altLang="zh-TW" sz="1600" dirty="0"/>
              <a:t>–</a:t>
            </a:r>
            <a:r>
              <a:rPr lang="en-US" altLang="zh-TW" sz="1600" dirty="0"/>
              <a:t> </a:t>
            </a:r>
            <a:r>
              <a:rPr lang="zh-TW" altLang="en-US" sz="1600" dirty="0"/>
              <a:t>記錄風險分析的結果及風險回應計畫 </a:t>
            </a:r>
            <a:r>
              <a:rPr lang="zh-TW" altLang="en-US" sz="1600" dirty="0" smtClean="0"/>
              <a:t>。</a:t>
            </a:r>
            <a:endParaRPr lang="en-US" altLang="zh-TW" sz="1600" b="1" i="1"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116</a:t>
            </a:fld>
            <a:endParaRPr lang="en" dirty="0">
              <a:solidFill>
                <a:schemeClr val="bg1"/>
              </a:solidFill>
            </a:endParaRPr>
          </a:p>
        </p:txBody>
      </p:sp>
    </p:spTree>
    <p:extLst>
      <p:ext uri="{BB962C8B-B14F-4D97-AF65-F5344CB8AC3E}">
        <p14:creationId xmlns:p14="http://schemas.microsoft.com/office/powerpoint/2010/main" val="6301612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Responses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46100" lvl="1" indent="-355600">
              <a:buClrTx/>
              <a:buFont typeface="+mj-lt"/>
              <a:buAutoNum type="arabicPeriod"/>
            </a:pPr>
            <a:r>
              <a:rPr lang="en-US" sz="1600" b="1" dirty="0"/>
              <a:t>回應負面風險或威脅的策略 </a:t>
            </a:r>
            <a:r>
              <a:rPr lang="en-US" sz="1600" b="1" i="1" dirty="0"/>
              <a:t>Strategies for Negative Risks or Threats</a:t>
            </a:r>
            <a:r>
              <a:rPr lang="zh-TW" altLang="en-US" sz="1600" b="1" i="1" dirty="0" smtClean="0"/>
              <a:t> </a:t>
            </a:r>
            <a:r>
              <a:rPr lang="mr-IN" altLang="zh-TW" sz="1600" b="1" i="1" dirty="0" smtClean="0"/>
              <a:t>–</a:t>
            </a:r>
            <a:r>
              <a:rPr lang="zh-TW" altLang="en-US" sz="1600" b="1" i="1" dirty="0" smtClean="0"/>
              <a:t> </a:t>
            </a:r>
            <a:r>
              <a:rPr lang="zh-TW" altLang="en-US" sz="1600" dirty="0" smtClean="0"/>
              <a:t> 。</a:t>
            </a:r>
            <a:endParaRPr lang="en-US" altLang="zh-TW" sz="1600" dirty="0" smtClean="0"/>
          </a:p>
          <a:p>
            <a:pPr marL="722313" lvl="2" indent="-176213">
              <a:buClrTx/>
              <a:buFont typeface="Arial" charset="0"/>
              <a:buChar char="•"/>
            </a:pPr>
            <a:r>
              <a:rPr lang="en-US" sz="1600" dirty="0"/>
              <a:t>規避(Avoid</a:t>
            </a:r>
            <a:r>
              <a:rPr lang="en-US" sz="1600" dirty="0" smtClean="0"/>
              <a:t>)</a:t>
            </a:r>
            <a:r>
              <a:rPr lang="zh-TW" altLang="en-US" sz="1600" dirty="0" smtClean="0"/>
              <a:t> </a:t>
            </a:r>
            <a:r>
              <a:rPr lang="mr-IN" altLang="zh-TW" sz="1600" b="1" i="1" dirty="0"/>
              <a:t>–</a:t>
            </a:r>
            <a:r>
              <a:rPr lang="zh-TW" altLang="en-US" sz="1600" b="1" i="1" dirty="0"/>
              <a:t> </a:t>
            </a:r>
            <a:r>
              <a:rPr lang="zh-TW" altLang="en-US" sz="1600" dirty="0"/>
              <a:t>改變專案管理計畫書，完全消除</a:t>
            </a:r>
            <a:r>
              <a:rPr lang="zh-TW" altLang="en-US" sz="1600" dirty="0" smtClean="0"/>
              <a:t>威脅，避免它發生。</a:t>
            </a:r>
            <a:endParaRPr lang="en-US" sz="1600" dirty="0" smtClean="0"/>
          </a:p>
          <a:p>
            <a:pPr marL="722313" lvl="2" indent="-176213">
              <a:buClrTx/>
              <a:buFont typeface="Arial" charset="0"/>
              <a:buChar char="•"/>
            </a:pPr>
            <a:r>
              <a:rPr lang="en-US" sz="1600" dirty="0"/>
              <a:t>移轉(Transfer</a:t>
            </a:r>
            <a:r>
              <a:rPr lang="en-US" sz="1600" dirty="0" smtClean="0"/>
              <a:t>)</a:t>
            </a:r>
            <a:r>
              <a:rPr lang="zh-TW" altLang="en-US" sz="1600" dirty="0" smtClean="0"/>
              <a:t> </a:t>
            </a:r>
            <a:r>
              <a:rPr lang="mr-IN" altLang="zh-TW" sz="1600" b="1" i="1" dirty="0"/>
              <a:t>–</a:t>
            </a:r>
            <a:r>
              <a:rPr lang="zh-TW" altLang="en-US" sz="1600" b="1" i="1" dirty="0"/>
              <a:t> </a:t>
            </a:r>
            <a:r>
              <a:rPr lang="zh-TW" altLang="en-US" sz="1600" dirty="0"/>
              <a:t>將威脅造成的部分或全部負面衝擊，連同回應的責任，一併轉移給第三者</a:t>
            </a:r>
            <a:r>
              <a:rPr lang="zh-TW" altLang="en-US" sz="1600" dirty="0" smtClean="0"/>
              <a:t>。</a:t>
            </a:r>
            <a:endParaRPr lang="en-US" sz="1600" dirty="0" smtClean="0"/>
          </a:p>
          <a:p>
            <a:pPr marL="722313" lvl="2" indent="-176213">
              <a:buClrTx/>
              <a:buFont typeface="Arial" charset="0"/>
              <a:buChar char="•"/>
            </a:pPr>
            <a:r>
              <a:rPr lang="en-US" sz="1600" dirty="0"/>
              <a:t>減輕(Mitigate</a:t>
            </a:r>
            <a:r>
              <a:rPr lang="en-US" sz="1600" dirty="0" smtClean="0"/>
              <a:t>)</a:t>
            </a:r>
            <a:r>
              <a:rPr lang="zh-TW" altLang="en-US" sz="1600" dirty="0" smtClean="0"/>
              <a:t> </a:t>
            </a:r>
            <a:r>
              <a:rPr lang="mr-IN" altLang="zh-TW" sz="1600" b="1" i="1" dirty="0"/>
              <a:t>–</a:t>
            </a:r>
            <a:r>
              <a:rPr lang="zh-TW" altLang="en-US" sz="1600" b="1" i="1" dirty="0"/>
              <a:t> </a:t>
            </a:r>
            <a:r>
              <a:rPr lang="zh-TW" altLang="en-US" sz="1600" dirty="0"/>
              <a:t>將負面風險事件的機率及衝擊，減少至可接受的門檻</a:t>
            </a:r>
            <a:r>
              <a:rPr lang="zh-TW" altLang="en-US" sz="1600" dirty="0" smtClean="0"/>
              <a:t>下。</a:t>
            </a:r>
            <a:endParaRPr lang="en-US" sz="1600" dirty="0" smtClean="0"/>
          </a:p>
          <a:p>
            <a:pPr marL="722313" lvl="2" indent="-176213">
              <a:buClrTx/>
              <a:buFont typeface="Arial" charset="0"/>
              <a:buChar char="•"/>
            </a:pPr>
            <a:r>
              <a:rPr lang="en-US" sz="1600" dirty="0"/>
              <a:t>承擔(Accept</a:t>
            </a:r>
            <a:r>
              <a:rPr lang="en-US" sz="1600" dirty="0" smtClean="0"/>
              <a:t>)</a:t>
            </a:r>
            <a:r>
              <a:rPr lang="zh-TW" altLang="en-US" sz="1600" dirty="0" smtClean="0"/>
              <a:t> </a:t>
            </a:r>
            <a:r>
              <a:rPr lang="mr-IN" altLang="zh-TW" sz="1600" b="1" i="1" dirty="0"/>
              <a:t>–</a:t>
            </a:r>
            <a:r>
              <a:rPr lang="zh-TW" altLang="en-US" sz="1600" b="1" i="1" dirty="0"/>
              <a:t> </a:t>
            </a:r>
            <a:r>
              <a:rPr lang="zh-TW" altLang="en-US" sz="1600" dirty="0"/>
              <a:t>當不可能消除所有威脅</a:t>
            </a:r>
            <a:r>
              <a:rPr lang="zh-TW" altLang="en-US" sz="1600" dirty="0" smtClean="0"/>
              <a:t>時，就必須承擔它。</a:t>
            </a:r>
            <a:endParaRPr lang="en-US" altLang="zh-TW" sz="1600" dirty="0" smtClean="0"/>
          </a:p>
          <a:p>
            <a:pPr marL="527050" lvl="1" indent="-342900">
              <a:buClrTx/>
              <a:buFont typeface="+mj-lt"/>
              <a:buAutoNum type="arabicPeriod"/>
            </a:pPr>
            <a:r>
              <a:rPr lang="en-US" sz="1600" b="1" dirty="0"/>
              <a:t>回應正面風險或機會的策略 </a:t>
            </a:r>
            <a:r>
              <a:rPr lang="en-US" sz="1600" b="1" i="1" dirty="0"/>
              <a:t>Strategies for Positive Risks or Opportunities</a:t>
            </a:r>
            <a:r>
              <a:rPr lang="zh-TW" altLang="en-US" sz="1600" b="1" i="1" dirty="0" smtClean="0"/>
              <a:t> </a:t>
            </a:r>
            <a:r>
              <a:rPr lang="mr-IN" altLang="zh-TW" sz="1600" b="1" i="1" dirty="0" smtClean="0"/>
              <a:t>–</a:t>
            </a:r>
            <a:r>
              <a:rPr lang="zh-TW" altLang="en-US" sz="1600" b="1" i="1" dirty="0" smtClean="0"/>
              <a:t> </a:t>
            </a:r>
            <a:r>
              <a:rPr lang="zh-TW" altLang="en-US" sz="1600" dirty="0" smtClean="0"/>
              <a:t>。</a:t>
            </a:r>
            <a:endParaRPr lang="en-US" altLang="zh-TW" sz="1600" dirty="0" smtClean="0"/>
          </a:p>
          <a:p>
            <a:pPr marL="763588" lvl="2" indent="-217488">
              <a:buClrTx/>
              <a:buFont typeface="Arial" charset="0"/>
              <a:buChar char="•"/>
            </a:pPr>
            <a:r>
              <a:rPr lang="en-US" sz="1600" dirty="0"/>
              <a:t>開拓(Exploit</a:t>
            </a:r>
            <a:r>
              <a:rPr lang="en-US" sz="1600" dirty="0" smtClean="0"/>
              <a:t>)</a:t>
            </a:r>
            <a:r>
              <a:rPr lang="zh-TW" altLang="en-US" sz="1600" dirty="0" smtClean="0"/>
              <a:t> </a:t>
            </a:r>
            <a:r>
              <a:rPr lang="mr-IN" altLang="zh-TW" sz="1600" b="1" i="1" dirty="0"/>
              <a:t>–</a:t>
            </a:r>
            <a:r>
              <a:rPr lang="zh-TW" altLang="en-US" sz="1600" b="1" i="1" dirty="0"/>
              <a:t> </a:t>
            </a:r>
            <a:r>
              <a:rPr lang="zh-TW" altLang="en-US" sz="1600" dirty="0"/>
              <a:t>確保機會得以實現，消除與正面風險有關的不確定性</a:t>
            </a:r>
            <a:r>
              <a:rPr lang="zh-TW" altLang="en-US" sz="1600" dirty="0" smtClean="0"/>
              <a:t>。</a:t>
            </a:r>
            <a:endParaRPr lang="en-US" sz="1600" dirty="0" smtClean="0"/>
          </a:p>
          <a:p>
            <a:pPr marL="763588" lvl="2" indent="-217488">
              <a:buClrTx/>
              <a:buFont typeface="Arial" charset="0"/>
              <a:buChar char="•"/>
            </a:pPr>
            <a:r>
              <a:rPr lang="en-US" sz="1600" dirty="0"/>
              <a:t>分享(Share</a:t>
            </a:r>
            <a:r>
              <a:rPr lang="en-US" sz="1600" dirty="0" smtClean="0"/>
              <a:t>)</a:t>
            </a:r>
            <a:r>
              <a:rPr lang="zh-TW" altLang="en-US" sz="1600" dirty="0" smtClean="0"/>
              <a:t> </a:t>
            </a:r>
            <a:r>
              <a:rPr lang="mr-IN" altLang="zh-TW" sz="1600" b="1" i="1" dirty="0"/>
              <a:t>–</a:t>
            </a:r>
            <a:r>
              <a:rPr lang="zh-TW" altLang="en-US" sz="1600" b="1" i="1" dirty="0"/>
              <a:t> </a:t>
            </a:r>
            <a:r>
              <a:rPr lang="zh-TW" altLang="en-US" sz="1600" dirty="0"/>
              <a:t>將機會的部分或所有責任，分配給能為專案利益抓住該機會的第三方</a:t>
            </a:r>
            <a:r>
              <a:rPr lang="zh-TW" altLang="en-US" sz="1600" dirty="0" smtClean="0"/>
              <a:t>。</a:t>
            </a:r>
            <a:endParaRPr lang="en-US" sz="1600" dirty="0" smtClean="0"/>
          </a:p>
          <a:p>
            <a:pPr marL="763588" lvl="2" indent="-217488">
              <a:buClrTx/>
              <a:buFont typeface="Arial" charset="0"/>
              <a:buChar char="•"/>
            </a:pPr>
            <a:r>
              <a:rPr lang="en-US" sz="1600" dirty="0"/>
              <a:t>增強(Enhance</a:t>
            </a:r>
            <a:r>
              <a:rPr lang="en-US" sz="1600" dirty="0" smtClean="0"/>
              <a:t>)</a:t>
            </a:r>
            <a:r>
              <a:rPr lang="zh-TW" altLang="en-US" sz="1600" dirty="0" smtClean="0"/>
              <a:t> </a:t>
            </a:r>
            <a:r>
              <a:rPr lang="mr-IN" altLang="zh-TW" sz="1600" b="1" i="1" dirty="0"/>
              <a:t>–</a:t>
            </a:r>
            <a:r>
              <a:rPr lang="zh-TW" altLang="en-US" sz="1600" b="1" i="1" dirty="0"/>
              <a:t> </a:t>
            </a:r>
            <a:r>
              <a:rPr lang="zh-TW" altLang="en-US" sz="1600" dirty="0"/>
              <a:t>提高機會的發生機率及正面衝擊</a:t>
            </a:r>
            <a:r>
              <a:rPr lang="zh-TW" altLang="en-US" sz="1600" dirty="0" smtClean="0"/>
              <a:t>。</a:t>
            </a:r>
            <a:endParaRPr lang="en-US" sz="1600" dirty="0" smtClean="0"/>
          </a:p>
          <a:p>
            <a:pPr marL="763588" lvl="2" indent="-217488">
              <a:buClrTx/>
              <a:buFont typeface="Arial" charset="0"/>
              <a:buChar char="•"/>
            </a:pPr>
            <a:r>
              <a:rPr lang="en-US" sz="1600" dirty="0"/>
              <a:t>承擔(Accept</a:t>
            </a:r>
            <a:r>
              <a:rPr lang="en-US" sz="1600" dirty="0" smtClean="0"/>
              <a:t>)</a:t>
            </a:r>
            <a:r>
              <a:rPr lang="zh-TW" altLang="en-US" sz="1600" dirty="0" smtClean="0"/>
              <a:t> </a:t>
            </a:r>
            <a:r>
              <a:rPr lang="mr-IN" altLang="zh-TW" sz="1600" b="1" i="1" dirty="0"/>
              <a:t>–</a:t>
            </a:r>
            <a:r>
              <a:rPr lang="zh-TW" altLang="en-US" sz="1600" b="1" i="1" dirty="0"/>
              <a:t> </a:t>
            </a:r>
            <a:r>
              <a:rPr lang="zh-TW" altLang="en-US" sz="1600" dirty="0"/>
              <a:t>當機會發生時加以利用，但不積極促使其發生</a:t>
            </a:r>
            <a:r>
              <a:rPr lang="zh-TW" altLang="en-US" sz="1600" dirty="0" smtClean="0"/>
              <a:t>。</a:t>
            </a:r>
            <a:endParaRPr lang="en-US" altLang="zh-TW" sz="1600" b="1" i="1" dirty="0" smtClean="0"/>
          </a:p>
        </p:txBody>
      </p:sp>
    </p:spTree>
    <p:extLst>
      <p:ext uri="{BB962C8B-B14F-4D97-AF65-F5344CB8AC3E}">
        <p14:creationId xmlns:p14="http://schemas.microsoft.com/office/powerpoint/2010/main" val="16144312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Responses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3"/>
            </a:pPr>
            <a:r>
              <a:rPr lang="en-US" sz="1600" b="1" dirty="0" smtClean="0"/>
              <a:t>應變回應策略</a:t>
            </a:r>
            <a:r>
              <a:rPr lang="en-US" sz="1600" b="1" dirty="0"/>
              <a:t> </a:t>
            </a:r>
            <a:r>
              <a:rPr lang="en-US" sz="1600" b="1" i="1" dirty="0"/>
              <a:t>Contingent Response Strategies</a:t>
            </a:r>
            <a:r>
              <a:rPr lang="zh-TW" altLang="en-US" sz="1600" b="1" i="1" dirty="0" smtClean="0"/>
              <a:t> </a:t>
            </a:r>
            <a:r>
              <a:rPr lang="mr-IN" altLang="zh-TW" sz="1600" b="1" i="1" dirty="0" smtClean="0"/>
              <a:t>–</a:t>
            </a:r>
            <a:r>
              <a:rPr lang="zh-TW" altLang="en-US" sz="1600" b="1" i="1" dirty="0" smtClean="0"/>
              <a:t> </a:t>
            </a:r>
            <a:r>
              <a:rPr lang="zh-TW" altLang="en-US" sz="1600" dirty="0"/>
              <a:t>當風險發生時會有充分的預警信號，就應該制定應變回應策略</a:t>
            </a:r>
            <a:r>
              <a:rPr lang="zh-TW" altLang="en-US" sz="1600" dirty="0" smtClean="0"/>
              <a:t>。對</a:t>
            </a:r>
            <a:r>
              <a:rPr lang="zh-TW" altLang="en-US" sz="1600" dirty="0"/>
              <a:t>觸發應變回應策略的事件進行定義和追蹤。</a:t>
            </a:r>
            <a:r>
              <a:rPr lang="zh-TW" altLang="en-US" sz="1600" dirty="0" smtClean="0"/>
              <a:t>。</a:t>
            </a:r>
            <a:endParaRPr lang="en-US" altLang="zh-TW" sz="1600" dirty="0" smtClean="0"/>
          </a:p>
          <a:p>
            <a:pPr marL="527050" lvl="1" indent="-342900">
              <a:buClrTx/>
              <a:buFont typeface="+mj-lt"/>
              <a:buAutoNum type="arabicPeriod" startAt="3"/>
            </a:pPr>
            <a:r>
              <a:rPr lang="en-US" sz="1600" b="1" dirty="0" smtClean="0"/>
              <a:t>專家判斷</a:t>
            </a:r>
            <a:r>
              <a:rPr lang="en-US" sz="1600" b="1" dirty="0"/>
              <a:t> </a:t>
            </a:r>
            <a:r>
              <a:rPr lang="en-US" sz="1600" b="1" i="1" dirty="0"/>
              <a:t>Expert Judgment </a:t>
            </a:r>
            <a:r>
              <a:rPr lang="en-US" sz="1600" b="1" dirty="0"/>
              <a:t> </a:t>
            </a:r>
            <a:r>
              <a:rPr lang="mr-IN" altLang="zh-TW" sz="1600" dirty="0"/>
              <a:t>–</a:t>
            </a:r>
            <a:r>
              <a:rPr lang="zh-TW" altLang="en-US" sz="1600" dirty="0"/>
              <a:t> 依賴利害關係人、顧問、或其他專家的專業，</a:t>
            </a:r>
            <a:r>
              <a:rPr lang="zh-TW" altLang="en-US" sz="1600" dirty="0" smtClean="0"/>
              <a:t>來告訴你如何辨識與分析風險。</a:t>
            </a:r>
            <a:endParaRPr lang="en-US" altLang="zh-TW" sz="1600" dirty="0"/>
          </a:p>
        </p:txBody>
      </p:sp>
    </p:spTree>
    <p:extLst>
      <p:ext uri="{BB962C8B-B14F-4D97-AF65-F5344CB8AC3E}">
        <p14:creationId xmlns:p14="http://schemas.microsoft.com/office/powerpoint/2010/main" val="1750191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Responses</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smtClean="0"/>
              <a:t>專案管理計畫書更新</a:t>
            </a:r>
            <a:r>
              <a:rPr lang="en-US" sz="1600" b="1" dirty="0"/>
              <a:t> </a:t>
            </a:r>
            <a:r>
              <a:rPr lang="en-US" sz="1600" b="1" dirty="0" smtClean="0"/>
              <a:t>(Project Management Plan Updates)</a:t>
            </a:r>
            <a:r>
              <a:rPr lang="zh-TW" altLang="en-US" sz="1600" b="1" dirty="0" smtClean="0"/>
              <a:t> </a:t>
            </a:r>
            <a:r>
              <a:rPr lang="mr-IN" altLang="zh-TW" sz="1600" dirty="0" smtClean="0"/>
              <a:t>–</a:t>
            </a:r>
            <a:r>
              <a:rPr lang="zh-TW" altLang="en-US" sz="1600" dirty="0" smtClean="0"/>
              <a:t> 可能需要更新</a:t>
            </a:r>
            <a:r>
              <a:rPr lang="zh-TW" altLang="en-US" sz="1600" dirty="0"/>
              <a:t>時程管理</a:t>
            </a:r>
            <a:r>
              <a:rPr lang="zh-TW" altLang="en-US" sz="1600" dirty="0" smtClean="0"/>
              <a:t>計畫、</a:t>
            </a:r>
            <a:r>
              <a:rPr lang="zh-TW" altLang="en-US" sz="1600" dirty="0"/>
              <a:t> 成本管理計畫書 </a:t>
            </a:r>
            <a:r>
              <a:rPr lang="zh-TW" altLang="en-US" sz="1600" dirty="0" smtClean="0"/>
              <a:t>、品質</a:t>
            </a:r>
            <a:r>
              <a:rPr lang="zh-TW" altLang="en-US" sz="1600" dirty="0"/>
              <a:t>管制計畫書 </a:t>
            </a:r>
            <a:r>
              <a:rPr lang="zh-TW" altLang="en-US" sz="1600" dirty="0" smtClean="0"/>
              <a:t>、人力</a:t>
            </a:r>
            <a:r>
              <a:rPr lang="zh-TW" altLang="en-US" sz="1600" dirty="0"/>
              <a:t>資源管理計畫書 </a:t>
            </a:r>
            <a:r>
              <a:rPr lang="zh-TW" altLang="en-US" sz="1600" dirty="0" smtClean="0"/>
              <a:t>、</a:t>
            </a:r>
            <a:r>
              <a:rPr lang="zh-TW" altLang="en-US" sz="1600" dirty="0"/>
              <a:t> 範疇，時程，成本</a:t>
            </a:r>
            <a:r>
              <a:rPr lang="zh-TW" altLang="en-US" sz="1600" dirty="0" smtClean="0"/>
              <a:t>基準等。</a:t>
            </a:r>
            <a:endParaRPr lang="en-US" sz="1600" b="1" dirty="0"/>
          </a:p>
          <a:p>
            <a:pPr marL="527050" indent="-342900">
              <a:buClr>
                <a:schemeClr val="tx1"/>
              </a:buClr>
              <a:buFont typeface="+mj-lt"/>
              <a:buAutoNum type="arabicPeriod"/>
            </a:pPr>
            <a:r>
              <a:rPr lang="en-US" sz="1600" b="1" dirty="0" smtClean="0"/>
              <a:t>專案文件更新</a:t>
            </a:r>
            <a:r>
              <a:rPr lang="en-US" sz="1600" b="1" dirty="0"/>
              <a:t> (Project Documents Updates)</a:t>
            </a:r>
            <a:r>
              <a:rPr lang="zh-TW" altLang="en-US" sz="1600" b="1" dirty="0"/>
              <a:t> </a:t>
            </a:r>
            <a:r>
              <a:rPr lang="mr-IN" altLang="zh-TW" sz="1600" dirty="0" smtClean="0"/>
              <a:t>–</a:t>
            </a:r>
            <a:r>
              <a:rPr lang="zh-TW" altLang="en-US" sz="1600" dirty="0" smtClean="0"/>
              <a:t>需要更新</a:t>
            </a:r>
            <a:r>
              <a:rPr lang="zh-TW" altLang="en-US" sz="1600" dirty="0"/>
              <a:t>風險登錄表</a:t>
            </a:r>
            <a:r>
              <a:rPr lang="zh-TW" altLang="en-US" sz="1600" dirty="0" smtClean="0"/>
              <a:t>（增加</a:t>
            </a:r>
            <a:r>
              <a:rPr lang="zh-TW" altLang="en-US" sz="1600" dirty="0"/>
              <a:t>風險回應和風險</a:t>
            </a:r>
            <a:r>
              <a:rPr lang="zh-TW" altLang="en-US" sz="1600" dirty="0" smtClean="0"/>
              <a:t>負責人）、技術文件更新 、變更申請等。</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119</a:t>
            </a:fld>
            <a:endParaRPr lang="en" dirty="0">
              <a:solidFill>
                <a:schemeClr val="bg1"/>
              </a:solidFill>
            </a:endParaRPr>
          </a:p>
        </p:txBody>
      </p:sp>
    </p:spTree>
    <p:extLst>
      <p:ext uri="{BB962C8B-B14F-4D97-AF65-F5344CB8AC3E}">
        <p14:creationId xmlns:p14="http://schemas.microsoft.com/office/powerpoint/2010/main" val="1829083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a:t>
            </a:fld>
            <a:endParaRPr lang="en" dirty="0">
              <a:solidFill>
                <a:schemeClr val="bg1"/>
              </a:solidFill>
            </a:endParaRPr>
          </a:p>
        </p:txBody>
      </p:sp>
      <p:sp>
        <p:nvSpPr>
          <p:cNvPr id="6" name="Text Placeholder 2"/>
          <p:cNvSpPr>
            <a:spLocks noGrp="1"/>
          </p:cNvSpPr>
          <p:nvPr>
            <p:ph type="body" idx="1"/>
          </p:nvPr>
        </p:nvSpPr>
        <p:spPr>
          <a:xfrm>
            <a:off x="1101387" y="1041010"/>
            <a:ext cx="3076914" cy="3936855"/>
          </a:xfrm>
        </p:spPr>
        <p:txBody>
          <a:bodyPr/>
          <a:lstStyle/>
          <a:p>
            <a:pPr marL="187325" lvl="1" indent="-163513" eaLnBrk="0" fontAlgn="base" hangingPunct="0">
              <a:spcBef>
                <a:spcPct val="25000"/>
              </a:spcBef>
              <a:spcAft>
                <a:spcPct val="0"/>
              </a:spcAft>
              <a:buClrTx/>
              <a:buSzPct val="50000"/>
              <a:buBlip>
                <a:blip r:embed="rId2"/>
              </a:buBlip>
              <a:tabLst>
                <a:tab pos="914400" algn="l"/>
              </a:tabLst>
            </a:pPr>
            <a:r>
              <a:rPr lang="en-US" sz="1600" dirty="0" smtClean="0"/>
              <a:t>流程圖</a:t>
            </a:r>
            <a:r>
              <a:rPr lang="en-US" sz="1600" dirty="0"/>
              <a:t>(Flow charts</a:t>
            </a:r>
            <a:r>
              <a:rPr lang="en-US" sz="1600" dirty="0" smtClean="0"/>
              <a:t>)</a:t>
            </a:r>
            <a:r>
              <a:rPr lang="zh-TW" altLang="en-US" sz="1600" dirty="0" smtClean="0"/>
              <a:t> </a:t>
            </a:r>
            <a:r>
              <a:rPr lang="en-US" altLang="zh-TW" sz="1600" dirty="0" smtClean="0"/>
              <a:t>-</a:t>
            </a:r>
            <a:r>
              <a:rPr lang="zh-TW" altLang="en-US" sz="1600" dirty="0" smtClean="0"/>
              <a:t> 以視覺化的方式顯示流程運作的方式，右圖顯示</a:t>
            </a:r>
            <a:r>
              <a:rPr lang="zh-TW" altLang="en-US" sz="1600" dirty="0"/>
              <a:t>活動，決策點，分支迴路，平行的路徑及整體處理順序。</a:t>
            </a:r>
            <a:endParaRPr lang="en-US"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672" y="1295401"/>
            <a:ext cx="4431713" cy="3384086"/>
          </a:xfrm>
          <a:prstGeom prst="rect">
            <a:avLst/>
          </a:prstGeom>
        </p:spPr>
      </p:pic>
    </p:spTree>
    <p:extLst>
      <p:ext uri="{BB962C8B-B14F-4D97-AF65-F5344CB8AC3E}">
        <p14:creationId xmlns:p14="http://schemas.microsoft.com/office/powerpoint/2010/main" val="4221020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11.6 Control Risks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120</a:t>
            </a:fld>
            <a:endParaRPr lang="en" dirty="0">
              <a:solidFill>
                <a:schemeClr val="bg1"/>
              </a:solidFill>
            </a:endParaRPr>
          </a:p>
        </p:txBody>
      </p:sp>
      <p:sp>
        <p:nvSpPr>
          <p:cNvPr id="6" name="Rectangle 5"/>
          <p:cNvSpPr/>
          <p:nvPr/>
        </p:nvSpPr>
        <p:spPr>
          <a:xfrm>
            <a:off x="1104900" y="1346843"/>
            <a:ext cx="6724500" cy="738664"/>
          </a:xfrm>
          <a:prstGeom prst="rect">
            <a:avLst/>
          </a:prstGeom>
        </p:spPr>
        <p:txBody>
          <a:bodyPr wrap="square">
            <a:spAutoFit/>
          </a:bodyPr>
          <a:lstStyle/>
          <a:p>
            <a:r>
              <a:rPr lang="en-US" b="1" dirty="0" smtClean="0"/>
              <a:t>11.6 </a:t>
            </a:r>
            <a:r>
              <a:rPr lang="en-US" b="1" dirty="0"/>
              <a:t>Control </a:t>
            </a:r>
            <a:r>
              <a:rPr lang="en-US" b="1" dirty="0" smtClean="0"/>
              <a:t>Risks </a:t>
            </a:r>
            <a:r>
              <a:rPr lang="en-US" dirty="0" smtClean="0"/>
              <a:t>— The </a:t>
            </a:r>
            <a:r>
              <a:rPr lang="en-US" dirty="0"/>
              <a:t>process of implementing risk response plans, tracking identified risks, monitoring residual risks, identifying new risks, and evaluating risk process effectiveness throughout the project.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407175"/>
            <a:ext cx="7747000" cy="2463800"/>
          </a:xfrm>
          <a:prstGeom prst="rect">
            <a:avLst/>
          </a:prstGeom>
        </p:spPr>
      </p:pic>
    </p:spTree>
    <p:extLst>
      <p:ext uri="{BB962C8B-B14F-4D97-AF65-F5344CB8AC3E}">
        <p14:creationId xmlns:p14="http://schemas.microsoft.com/office/powerpoint/2010/main" val="3969700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Risks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121</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25175"/>
            <a:ext cx="5212444" cy="3877025"/>
          </a:xfrm>
          <a:prstGeom prst="rect">
            <a:avLst/>
          </a:prstGeom>
        </p:spPr>
      </p:pic>
    </p:spTree>
    <p:extLst>
      <p:ext uri="{BB962C8B-B14F-4D97-AF65-F5344CB8AC3E}">
        <p14:creationId xmlns:p14="http://schemas.microsoft.com/office/powerpoint/2010/main" val="4110322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Risks</a:t>
            </a:r>
            <a:r>
              <a:rPr lang="zh-CN"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專案管理計畫書 </a:t>
            </a:r>
            <a:r>
              <a:rPr lang="en-US" sz="1600" b="1" i="1" dirty="0"/>
              <a:t>Project Management Plan</a:t>
            </a:r>
            <a:r>
              <a:rPr lang="zh-TW" altLang="en-US" sz="1600" b="1" dirty="0" smtClean="0"/>
              <a:t> </a:t>
            </a:r>
            <a:r>
              <a:rPr lang="mr-IN" altLang="zh-TW" sz="1600" dirty="0" smtClean="0"/>
              <a:t>–</a:t>
            </a:r>
            <a:r>
              <a:rPr lang="zh-TW" altLang="en-US" sz="1600" dirty="0"/>
              <a:t>提供專案生命週期及每個階段的流程 、變更管理計畫</a:t>
            </a:r>
            <a:r>
              <a:rPr lang="en-US" altLang="zh-TW" sz="1600" dirty="0"/>
              <a:t>(</a:t>
            </a:r>
            <a:r>
              <a:rPr lang="zh-TW" altLang="en-US" sz="1600" dirty="0"/>
              <a:t>監視及控制變更</a:t>
            </a:r>
            <a:r>
              <a:rPr lang="en-US" altLang="zh-TW" sz="1600" dirty="0"/>
              <a:t>)</a:t>
            </a:r>
            <a:r>
              <a:rPr lang="zh-TW" altLang="en-US" sz="1600" dirty="0"/>
              <a:t>、 會受風險影響之範疇、時程及成本基準 、及利害關係人的溝通需求及方法 </a:t>
            </a:r>
            <a:r>
              <a:rPr lang="zh-TW" altLang="en-US" sz="1600" dirty="0" smtClean="0"/>
              <a:t>。</a:t>
            </a:r>
            <a:endParaRPr lang="en-US" altLang="zh-TW" sz="1600" dirty="0"/>
          </a:p>
          <a:p>
            <a:pPr marL="527050" lvl="1" indent="-342900">
              <a:buClr>
                <a:schemeClr val="tx1"/>
              </a:buClr>
              <a:buFont typeface="+mj-lt"/>
              <a:buAutoNum type="arabicPeriod"/>
            </a:pPr>
            <a:r>
              <a:rPr lang="en-US" sz="1600" b="1" dirty="0"/>
              <a:t>風險登錄表 </a:t>
            </a:r>
            <a:r>
              <a:rPr lang="en-US" sz="1600" b="1" i="1" dirty="0"/>
              <a:t>Risk Register</a:t>
            </a:r>
            <a:r>
              <a:rPr lang="zh-TW" altLang="en-US" sz="1600" b="1" i="1" dirty="0"/>
              <a:t> </a:t>
            </a:r>
            <a:r>
              <a:rPr lang="mr-IN" altLang="zh-TW" sz="1600" dirty="0"/>
              <a:t>–</a:t>
            </a:r>
            <a:r>
              <a:rPr lang="en-US" altLang="zh-TW" sz="1600" dirty="0"/>
              <a:t> </a:t>
            </a:r>
            <a:r>
              <a:rPr lang="zh-TW" altLang="en-US" sz="1600" dirty="0"/>
              <a:t>記錄風險分析的結果及風險回應計畫 。</a:t>
            </a:r>
            <a:endParaRPr lang="en-US" altLang="zh-TW" sz="1600" b="1" i="1" dirty="0"/>
          </a:p>
          <a:p>
            <a:pPr marL="527050" lvl="1" indent="-342900">
              <a:buClr>
                <a:schemeClr val="tx1"/>
              </a:buClr>
              <a:buFont typeface="+mj-lt"/>
              <a:buAutoNum type="arabicPeriod"/>
            </a:pPr>
            <a:r>
              <a:rPr lang="en-US" sz="1600" b="1" dirty="0" smtClean="0"/>
              <a:t>工作績效</a:t>
            </a:r>
            <a:r>
              <a:rPr lang="zh-TW" altLang="en-US" sz="1600" b="1" dirty="0" smtClean="0"/>
              <a:t>資料</a:t>
            </a:r>
            <a:r>
              <a:rPr lang="en-US" sz="1600" b="1" dirty="0"/>
              <a:t> </a:t>
            </a:r>
            <a:r>
              <a:rPr lang="en-US" sz="1600" b="1" i="1" dirty="0"/>
              <a:t>Work Performance </a:t>
            </a:r>
            <a:r>
              <a:rPr lang="en-US" sz="1600" b="1" i="1" dirty="0" smtClean="0"/>
              <a:t>Data</a:t>
            </a:r>
            <a:r>
              <a:rPr lang="zh-TW" altLang="en-US" sz="1600" b="1" i="1" dirty="0" smtClean="0"/>
              <a:t> </a:t>
            </a:r>
            <a:r>
              <a:rPr lang="mr-IN" altLang="zh-TW" sz="1600" dirty="0" smtClean="0"/>
              <a:t>–</a:t>
            </a:r>
            <a:r>
              <a:rPr lang="zh-TW" altLang="en-US" sz="1600" dirty="0" smtClean="0"/>
              <a:t> 提供交付</a:t>
            </a:r>
            <a:r>
              <a:rPr lang="zh-TW" altLang="en-US" sz="1600" dirty="0"/>
              <a:t>標的</a:t>
            </a:r>
            <a:r>
              <a:rPr lang="zh-TW" altLang="en-US" sz="1600" dirty="0" smtClean="0"/>
              <a:t>狀態</a:t>
            </a:r>
            <a:r>
              <a:rPr lang="zh-TW" altLang="en-US" sz="1600" dirty="0"/>
              <a:t>、</a:t>
            </a:r>
            <a:r>
              <a:rPr lang="zh-TW" altLang="en-US" sz="1600" dirty="0" smtClean="0"/>
              <a:t>進度</a:t>
            </a:r>
            <a:r>
              <a:rPr lang="zh-TW" altLang="en-US" sz="1600" dirty="0"/>
              <a:t>、</a:t>
            </a:r>
            <a:r>
              <a:rPr lang="zh-TW" altLang="en-US" sz="1600" dirty="0" smtClean="0"/>
              <a:t>己</a:t>
            </a:r>
            <a:r>
              <a:rPr lang="zh-TW" altLang="en-US" sz="1600" dirty="0"/>
              <a:t>發生的</a:t>
            </a:r>
            <a:r>
              <a:rPr lang="zh-TW" altLang="en-US" sz="1600" dirty="0" smtClean="0"/>
              <a:t>成本，與</a:t>
            </a:r>
            <a:r>
              <a:rPr lang="zh-TW" altLang="en-US" sz="1600" dirty="0"/>
              <a:t>績效測量基準做比較</a:t>
            </a:r>
            <a:r>
              <a:rPr lang="zh-TW" altLang="en-US" sz="1600" dirty="0" smtClean="0"/>
              <a:t>分析，以了解</a:t>
            </a:r>
            <a:r>
              <a:rPr lang="zh-TW" altLang="en-US" sz="1600" dirty="0"/>
              <a:t>專案是否偏離計畫。</a:t>
            </a:r>
            <a:endParaRPr lang="en-US" altLang="zh-TW" sz="1600" dirty="0"/>
          </a:p>
          <a:p>
            <a:pPr marL="527050" lvl="1" indent="-342900">
              <a:buClr>
                <a:schemeClr val="tx1"/>
              </a:buClr>
              <a:buFont typeface="+mj-lt"/>
              <a:buAutoNum type="arabicPeriod"/>
            </a:pPr>
            <a:r>
              <a:rPr lang="en-US" sz="1600" b="1" dirty="0"/>
              <a:t>工作績效報告 </a:t>
            </a:r>
            <a:r>
              <a:rPr lang="en-US" sz="1600" b="1" i="1" dirty="0"/>
              <a:t>Work Performance </a:t>
            </a:r>
            <a:r>
              <a:rPr lang="en-US" sz="1600" b="1" i="1" dirty="0" smtClean="0"/>
              <a:t>Reports</a:t>
            </a:r>
            <a:r>
              <a:rPr lang="zh-TW" altLang="en-US" sz="1600" b="1" i="1" dirty="0" smtClean="0"/>
              <a:t> </a:t>
            </a:r>
            <a:r>
              <a:rPr lang="mr-IN" altLang="zh-TW" sz="1600" dirty="0" smtClean="0"/>
              <a:t>–</a:t>
            </a:r>
            <a:r>
              <a:rPr lang="zh-TW" altLang="en-US" sz="1600" dirty="0" smtClean="0"/>
              <a:t> 提供</a:t>
            </a:r>
            <a:r>
              <a:rPr lang="zh-TW" altLang="en-US" sz="1600" dirty="0"/>
              <a:t>變異</a:t>
            </a:r>
            <a:r>
              <a:rPr lang="zh-TW" altLang="en-US" sz="1600" dirty="0" smtClean="0"/>
              <a:t>分析</a:t>
            </a:r>
            <a:r>
              <a:rPr lang="zh-TW" altLang="en-US" sz="1600" dirty="0"/>
              <a:t>、</a:t>
            </a:r>
            <a:r>
              <a:rPr lang="zh-TW" altLang="en-US" sz="1600" dirty="0" smtClean="0"/>
              <a:t>實獲值資料</a:t>
            </a:r>
            <a:r>
              <a:rPr lang="zh-TW" altLang="en-US" sz="1600" dirty="0"/>
              <a:t>、</a:t>
            </a:r>
            <a:r>
              <a:rPr lang="zh-TW" altLang="en-US" sz="1600" dirty="0" smtClean="0"/>
              <a:t>預測</a:t>
            </a:r>
            <a:r>
              <a:rPr lang="zh-TW" altLang="en-US" sz="1600" dirty="0"/>
              <a:t>資料</a:t>
            </a:r>
            <a:r>
              <a:rPr lang="zh-TW" altLang="en-US" sz="1600" dirty="0" smtClean="0"/>
              <a:t>。</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122</a:t>
            </a:fld>
            <a:endParaRPr lang="en" dirty="0">
              <a:solidFill>
                <a:schemeClr val="bg1"/>
              </a:solidFill>
            </a:endParaRPr>
          </a:p>
        </p:txBody>
      </p:sp>
    </p:spTree>
    <p:extLst>
      <p:ext uri="{BB962C8B-B14F-4D97-AF65-F5344CB8AC3E}">
        <p14:creationId xmlns:p14="http://schemas.microsoft.com/office/powerpoint/2010/main" val="65259443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Risks</a:t>
            </a:r>
            <a:r>
              <a:rPr lang="zh-CN"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123</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風險再評估 </a:t>
            </a:r>
            <a:r>
              <a:rPr lang="en-US" sz="1600" b="1" i="1" dirty="0"/>
              <a:t>Risk </a:t>
            </a:r>
            <a:r>
              <a:rPr lang="en-US" sz="1600" b="1" i="1" dirty="0" smtClean="0"/>
              <a:t>Reassessment</a:t>
            </a:r>
            <a:r>
              <a:rPr lang="zh-TW" altLang="en-US" sz="1600" b="1" i="1" dirty="0" smtClean="0"/>
              <a:t> </a:t>
            </a:r>
            <a:r>
              <a:rPr lang="mr-IN" altLang="zh-TW" sz="1600" dirty="0" smtClean="0"/>
              <a:t>–</a:t>
            </a:r>
            <a:r>
              <a:rPr lang="zh-TW" altLang="en-US" sz="1600" dirty="0"/>
              <a:t>定期安排風險評估</a:t>
            </a:r>
            <a:r>
              <a:rPr lang="zh-TW" altLang="en-US" sz="1600" dirty="0" smtClean="0"/>
              <a:t>會議，找出任何浮現的新風險</a:t>
            </a:r>
            <a:r>
              <a:rPr lang="zh-TW" altLang="en-US" sz="1600" dirty="0"/>
              <a:t>，評估目前的</a:t>
            </a:r>
            <a:r>
              <a:rPr lang="zh-TW" altLang="en-US" sz="1600" dirty="0" smtClean="0"/>
              <a:t>風險是否仍成立，移除過時</a:t>
            </a:r>
            <a:r>
              <a:rPr lang="zh-TW" altLang="en-US" sz="1600" dirty="0"/>
              <a:t>的風險</a:t>
            </a:r>
            <a:r>
              <a:rPr lang="zh-TW" altLang="en-US" sz="1600" dirty="0" smtClean="0"/>
              <a:t>。。</a:t>
            </a:r>
            <a:endParaRPr lang="en-US" altLang="zh-TW" sz="1600" dirty="0" smtClean="0"/>
          </a:p>
          <a:p>
            <a:pPr marL="527050" lvl="1" indent="-342900">
              <a:buClrTx/>
              <a:buFont typeface="+mj-lt"/>
              <a:buAutoNum type="arabicPeriod"/>
            </a:pPr>
            <a:r>
              <a:rPr lang="en-US" sz="1600" b="1" dirty="0"/>
              <a:t>風險稽核 </a:t>
            </a:r>
            <a:r>
              <a:rPr lang="en-US" sz="1600" b="1" i="1" dirty="0"/>
              <a:t>Risk </a:t>
            </a:r>
            <a:r>
              <a:rPr lang="en-US" sz="1600" b="1" i="1" dirty="0" smtClean="0"/>
              <a:t>Audits</a:t>
            </a:r>
            <a:r>
              <a:rPr lang="zh-TW" altLang="en-US" sz="1600" b="1" i="1" dirty="0" smtClean="0"/>
              <a:t> </a:t>
            </a:r>
            <a:r>
              <a:rPr lang="mr-IN" altLang="zh-TW" sz="1600" b="1" i="1" dirty="0" smtClean="0"/>
              <a:t>–</a:t>
            </a:r>
            <a:r>
              <a:rPr lang="zh-TW" altLang="en-US" sz="1600" b="1" i="1" dirty="0" smtClean="0"/>
              <a:t> </a:t>
            </a:r>
            <a:r>
              <a:rPr lang="zh-TW" altLang="en-US" sz="1600" dirty="0" smtClean="0"/>
              <a:t>請外部人員檢視你的風險回應策略</a:t>
            </a:r>
            <a:r>
              <a:rPr lang="zh-TW" altLang="en-US" sz="1600" dirty="0"/>
              <a:t>，判斷風險的</a:t>
            </a:r>
            <a:r>
              <a:rPr lang="zh-TW" altLang="en-US" sz="1600" dirty="0" smtClean="0"/>
              <a:t>有效性。</a:t>
            </a:r>
            <a:endParaRPr lang="en-US" altLang="zh-TW" sz="1600" dirty="0" smtClean="0"/>
          </a:p>
          <a:p>
            <a:pPr marL="527050" lvl="1" indent="-342900">
              <a:buClrTx/>
              <a:buFont typeface="+mj-lt"/>
              <a:buAutoNum type="arabicPeriod"/>
            </a:pPr>
            <a:r>
              <a:rPr lang="en-US" sz="1600" b="1" dirty="0"/>
              <a:t>變異及趨勢分析 </a:t>
            </a:r>
            <a:r>
              <a:rPr lang="en-US" sz="1600" b="1" i="1" dirty="0"/>
              <a:t>Variance and Trend </a:t>
            </a:r>
            <a:r>
              <a:rPr lang="en-US" sz="1600" b="1" i="1" dirty="0" smtClean="0"/>
              <a:t>Analysis</a:t>
            </a:r>
            <a:r>
              <a:rPr lang="zh-TW" altLang="en-US" sz="1600" b="1" i="1" dirty="0" smtClean="0"/>
              <a:t> </a:t>
            </a:r>
            <a:r>
              <a:rPr lang="mr-IN" altLang="zh-TW" sz="1600" b="1" i="1" dirty="0" smtClean="0"/>
              <a:t>–</a:t>
            </a:r>
            <a:r>
              <a:rPr lang="zh-TW" altLang="en-US" sz="1600" b="1" i="1" dirty="0" smtClean="0"/>
              <a:t> </a:t>
            </a:r>
            <a:r>
              <a:rPr lang="zh-TW" altLang="en-US" sz="1600" dirty="0" smtClean="0"/>
              <a:t>將實際結果與計畫做比較，判斷風險是否正在發生，並</a:t>
            </a:r>
            <a:r>
              <a:rPr lang="zh-TW" altLang="en-US" sz="1600" dirty="0"/>
              <a:t>利用績效資訊來審查專案執行趨勢。</a:t>
            </a:r>
            <a:endParaRPr lang="en-US" altLang="zh-TW" sz="1600" b="1" i="1" dirty="0" smtClean="0"/>
          </a:p>
          <a:p>
            <a:pPr marL="527050" lvl="1" indent="-342900">
              <a:buClrTx/>
              <a:buFont typeface="+mj-lt"/>
              <a:buAutoNum type="arabicPeriod"/>
            </a:pPr>
            <a:r>
              <a:rPr lang="en-US" sz="1600" b="1" dirty="0"/>
              <a:t>技術績效衡量 </a:t>
            </a:r>
            <a:r>
              <a:rPr lang="en-US" sz="1600" b="1" i="1" dirty="0"/>
              <a:t>Technical Performance </a:t>
            </a:r>
            <a:r>
              <a:rPr lang="en-US" sz="1600" b="1" i="1" dirty="0" smtClean="0"/>
              <a:t>Measurement</a:t>
            </a:r>
            <a:r>
              <a:rPr lang="zh-TW" altLang="en-US" sz="1600" b="1" i="1" dirty="0" smtClean="0"/>
              <a:t> </a:t>
            </a:r>
            <a:r>
              <a:rPr lang="mr-IN" altLang="zh-TW" sz="1600" b="1" i="1" dirty="0" smtClean="0"/>
              <a:t>–</a:t>
            </a:r>
            <a:r>
              <a:rPr lang="zh-TW" altLang="en-US" sz="1600" b="1" i="1" dirty="0" smtClean="0"/>
              <a:t> </a:t>
            </a:r>
            <a:r>
              <a:rPr lang="zh-TW" altLang="en-US" sz="1600" dirty="0" smtClean="0"/>
              <a:t>比較專案的實際績效與計畫績效，其中的差異有助於預測專案成功的機率。</a:t>
            </a:r>
            <a:endParaRPr lang="en-US" altLang="zh-TW" sz="1600" b="1" i="1" dirty="0" smtClean="0"/>
          </a:p>
          <a:p>
            <a:pPr marL="527050" lvl="1" indent="-342900">
              <a:buClrTx/>
              <a:buFont typeface="+mj-lt"/>
              <a:buAutoNum type="arabicPeriod"/>
            </a:pPr>
            <a:r>
              <a:rPr lang="zh-TW" altLang="en-US" sz="1600" b="1" dirty="0" smtClean="0"/>
              <a:t>預備金</a:t>
            </a:r>
            <a:r>
              <a:rPr lang="en-US" sz="1600" b="1" dirty="0" smtClean="0"/>
              <a:t>分析</a:t>
            </a:r>
            <a:r>
              <a:rPr lang="en-US" sz="1600" b="1" dirty="0"/>
              <a:t> </a:t>
            </a:r>
            <a:r>
              <a:rPr lang="en-US" sz="1600" b="1" i="1" dirty="0"/>
              <a:t>Reserve </a:t>
            </a:r>
            <a:r>
              <a:rPr lang="en-US" sz="1600" b="1" i="1" dirty="0" smtClean="0"/>
              <a:t>Analysis</a:t>
            </a:r>
            <a:r>
              <a:rPr lang="zh-TW" altLang="en-US" sz="1600" b="1" i="1" dirty="0" smtClean="0"/>
              <a:t> </a:t>
            </a:r>
            <a:r>
              <a:rPr lang="mr-IN" altLang="zh-TW" sz="1600" b="1" i="1" dirty="0" smtClean="0"/>
              <a:t>–</a:t>
            </a:r>
            <a:r>
              <a:rPr lang="zh-TW" altLang="en-US" sz="1600" b="1" i="1" dirty="0" smtClean="0"/>
              <a:t> </a:t>
            </a:r>
            <a:r>
              <a:rPr lang="zh-TW" altLang="en-US" sz="1600" dirty="0"/>
              <a:t>專案的任何時間點上，比較剩餘</a:t>
            </a:r>
            <a:r>
              <a:rPr lang="zh-TW" altLang="en-US" sz="1600" dirty="0" smtClean="0"/>
              <a:t>的預備金是否</a:t>
            </a:r>
            <a:r>
              <a:rPr lang="zh-TW" altLang="en-US" sz="1600" dirty="0"/>
              <a:t>足夠因應剩餘的</a:t>
            </a:r>
            <a:r>
              <a:rPr lang="zh-TW" altLang="en-US" sz="1600" dirty="0" smtClean="0"/>
              <a:t>風險。</a:t>
            </a:r>
            <a:endParaRPr lang="en-US" altLang="zh-TW" sz="1600" dirty="0" smtClean="0"/>
          </a:p>
          <a:p>
            <a:pPr marL="527050" lvl="1" indent="-342900">
              <a:buClrTx/>
              <a:buFont typeface="+mj-lt"/>
              <a:buAutoNum type="arabicPeriod"/>
            </a:pPr>
            <a:r>
              <a:rPr lang="en-US" sz="1600" b="1" dirty="0" smtClean="0"/>
              <a:t>會議</a:t>
            </a:r>
            <a:r>
              <a:rPr lang="en-US" sz="1600" b="1" dirty="0"/>
              <a:t> </a:t>
            </a:r>
            <a:r>
              <a:rPr lang="en-US" sz="1600" b="1" i="1" dirty="0" smtClean="0"/>
              <a:t>Meetings</a:t>
            </a:r>
            <a:r>
              <a:rPr lang="zh-TW" altLang="en-US" sz="1600" b="1" i="1" dirty="0" smtClean="0"/>
              <a:t> </a:t>
            </a:r>
            <a:r>
              <a:rPr lang="mr-IN" altLang="zh-TW" sz="1600" dirty="0" smtClean="0"/>
              <a:t>–</a:t>
            </a:r>
            <a:r>
              <a:rPr lang="zh-TW" altLang="en-US" sz="1600" dirty="0" smtClean="0"/>
              <a:t>  </a:t>
            </a:r>
            <a:r>
              <a:rPr lang="zh-TW" altLang="en-US" sz="1600" dirty="0"/>
              <a:t>透過會議討論及解決專案相關</a:t>
            </a:r>
            <a:r>
              <a:rPr lang="zh-TW" altLang="en-US" sz="1600" dirty="0" smtClean="0"/>
              <a:t>問題，每一次的進度會議都應該有風險審查的議程。</a:t>
            </a:r>
            <a:endParaRPr lang="en-US" altLang="zh-TW" sz="1600" dirty="0"/>
          </a:p>
        </p:txBody>
      </p:sp>
    </p:spTree>
    <p:extLst>
      <p:ext uri="{BB962C8B-B14F-4D97-AF65-F5344CB8AC3E}">
        <p14:creationId xmlns:p14="http://schemas.microsoft.com/office/powerpoint/2010/main" val="95570062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Risks</a:t>
            </a:r>
            <a:r>
              <a:rPr lang="zh-CN"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lvl="1" indent="-342900">
              <a:buClr>
                <a:schemeClr val="tx1"/>
              </a:buClr>
              <a:buFont typeface="+mj-lt"/>
              <a:buAutoNum type="arabicPeriod"/>
            </a:pPr>
            <a:r>
              <a:rPr lang="en-US" sz="1600" b="1" dirty="0"/>
              <a:t>工作績效資訊 </a:t>
            </a:r>
            <a:r>
              <a:rPr lang="en-US" sz="1600" b="1" i="1" dirty="0"/>
              <a:t>Work Performance </a:t>
            </a:r>
            <a:r>
              <a:rPr lang="en-US" sz="1600" b="1" i="1" dirty="0" smtClean="0"/>
              <a:t>Information</a:t>
            </a:r>
            <a:r>
              <a:rPr lang="zh-TW" altLang="en-US" sz="1600" b="1" i="1" dirty="0" smtClean="0"/>
              <a:t> </a:t>
            </a:r>
            <a:r>
              <a:rPr lang="mr-IN" altLang="zh-TW" sz="1600" dirty="0" smtClean="0"/>
              <a:t>–</a:t>
            </a:r>
            <a:r>
              <a:rPr lang="zh-TW" altLang="en-US" sz="1600" dirty="0" smtClean="0"/>
              <a:t> 專案</a:t>
            </a:r>
            <a:r>
              <a:rPr lang="zh-TW" altLang="en-US" sz="1600" dirty="0"/>
              <a:t>績效和</a:t>
            </a:r>
            <a:r>
              <a:rPr lang="zh-TW" altLang="en-US" sz="1600" dirty="0" smtClean="0"/>
              <a:t>進度報告，</a:t>
            </a:r>
            <a:r>
              <a:rPr lang="zh-TW" altLang="en-US" sz="1600" dirty="0"/>
              <a:t>以了解專案是否偏離計畫。並讓每個人了解專 案如何記錄及處理風險，及預測未來專案要如何進展</a:t>
            </a:r>
            <a:r>
              <a:rPr lang="zh-TW" altLang="en-US" sz="1600" dirty="0" smtClean="0"/>
              <a:t>。</a:t>
            </a:r>
            <a:endParaRPr lang="en-US" sz="1600" b="1" dirty="0" smtClean="0"/>
          </a:p>
          <a:p>
            <a:pPr marL="527050" indent="-342900">
              <a:buClr>
                <a:schemeClr val="tx1"/>
              </a:buClr>
              <a:buFont typeface="+mj-lt"/>
              <a:buAutoNum type="arabicPeriod" startAt="2"/>
            </a:pPr>
            <a:r>
              <a:rPr lang="en-US" sz="1600" b="1" dirty="0" smtClean="0"/>
              <a:t>變更申請</a:t>
            </a:r>
            <a:r>
              <a:rPr lang="en-US" sz="1600" b="1" dirty="0"/>
              <a:t> </a:t>
            </a:r>
            <a:r>
              <a:rPr lang="en-US" sz="1600" b="1" dirty="0" smtClean="0"/>
              <a:t>(</a:t>
            </a:r>
            <a:r>
              <a:rPr lang="en-US" sz="1600" b="1" i="1" dirty="0" smtClean="0"/>
              <a:t>Change </a:t>
            </a:r>
            <a:r>
              <a:rPr lang="en-US" sz="1600" b="1" i="1" dirty="0"/>
              <a:t>Requests</a:t>
            </a:r>
            <a:r>
              <a:rPr lang="en-US" sz="1600" b="1" dirty="0" smtClean="0"/>
              <a:t>)</a:t>
            </a:r>
            <a:r>
              <a:rPr lang="zh-TW" altLang="en-US" sz="1600" b="1" dirty="0" smtClean="0"/>
              <a:t> </a:t>
            </a:r>
            <a:r>
              <a:rPr lang="mr-IN" altLang="zh-TW" sz="1600" dirty="0" smtClean="0"/>
              <a:t>–</a:t>
            </a:r>
            <a:r>
              <a:rPr lang="zh-TW" altLang="en-US" sz="1600" dirty="0" smtClean="0"/>
              <a:t> 執行應變計畫通常會提出變更申請。</a:t>
            </a:r>
            <a:endParaRPr lang="en-US" altLang="zh-TW" sz="1600" dirty="0"/>
          </a:p>
          <a:p>
            <a:pPr marL="527050" indent="-342900">
              <a:buClr>
                <a:schemeClr val="tx1"/>
              </a:buClr>
              <a:buFont typeface="+mj-lt"/>
              <a:buAutoNum type="arabicPeriod" startAt="2"/>
            </a:pPr>
            <a:r>
              <a:rPr lang="en-US" sz="1600" b="1" dirty="0"/>
              <a:t>專案管理計畫書更新 </a:t>
            </a:r>
            <a:r>
              <a:rPr lang="en-US" sz="1600" b="1" dirty="0" smtClean="0"/>
              <a:t>(Project Management Plan Updates)</a:t>
            </a:r>
            <a:r>
              <a:rPr lang="zh-TW" altLang="en-US" sz="1600" b="1" dirty="0" smtClean="0"/>
              <a:t> </a:t>
            </a:r>
            <a:r>
              <a:rPr lang="mr-IN" altLang="zh-TW" sz="1600" dirty="0" smtClean="0"/>
              <a:t>–</a:t>
            </a:r>
            <a:r>
              <a:rPr lang="zh-TW" altLang="en-US" sz="1600" dirty="0" smtClean="0"/>
              <a:t> 在風險管理流程產生的變更</a:t>
            </a:r>
            <a:r>
              <a:rPr lang="zh-TW" altLang="en-US" sz="1600" dirty="0"/>
              <a:t>申請，專案管理計畫書相關</a:t>
            </a:r>
            <a:r>
              <a:rPr lang="zh-TW" altLang="en-US" sz="1600" dirty="0" smtClean="0"/>
              <a:t>的子計畫皆要修訂，以反映這些變更。</a:t>
            </a:r>
            <a:endParaRPr lang="en-US" sz="1600" b="1" dirty="0"/>
          </a:p>
          <a:p>
            <a:pPr marL="527050" indent="-342900">
              <a:buClr>
                <a:schemeClr val="tx1"/>
              </a:buClr>
              <a:buFont typeface="+mj-lt"/>
              <a:buAutoNum type="arabicPeriod" startAt="2"/>
            </a:pPr>
            <a:r>
              <a:rPr lang="en-US" sz="1600" b="1" dirty="0" smtClean="0"/>
              <a:t>專案文件更新</a:t>
            </a:r>
            <a:r>
              <a:rPr lang="en-US" sz="1600" b="1" dirty="0"/>
              <a:t> (Project Documents Updates)</a:t>
            </a:r>
            <a:r>
              <a:rPr lang="zh-TW" altLang="en-US" sz="1600" b="1" dirty="0"/>
              <a:t> </a:t>
            </a:r>
            <a:r>
              <a:rPr lang="mr-IN" altLang="zh-TW" sz="1600" dirty="0" smtClean="0"/>
              <a:t>–</a:t>
            </a:r>
            <a:r>
              <a:rPr lang="zh-TW" altLang="en-US" sz="1600" dirty="0"/>
              <a:t>可能需要更新專案時程、 風險登錄表 </a:t>
            </a:r>
            <a:r>
              <a:rPr lang="zh-TW" altLang="en-US" sz="1600" dirty="0" smtClean="0"/>
              <a:t>、</a:t>
            </a:r>
            <a:r>
              <a:rPr lang="zh-TW" altLang="en-US" sz="1600" dirty="0"/>
              <a:t> 風險管理計畫書</a:t>
            </a:r>
            <a:r>
              <a:rPr lang="zh-TW" altLang="en-US" sz="1600" dirty="0" smtClean="0"/>
              <a:t>範本、</a:t>
            </a:r>
            <a:r>
              <a:rPr lang="zh-TW" altLang="en-US" sz="1600" dirty="0"/>
              <a:t> 風險分解</a:t>
            </a:r>
            <a:r>
              <a:rPr lang="zh-TW" altLang="en-US" sz="1600" dirty="0" smtClean="0"/>
              <a:t>結構等</a:t>
            </a:r>
            <a:r>
              <a:rPr lang="zh-TW" altLang="en-US" sz="1600" dirty="0"/>
              <a:t>。</a:t>
            </a:r>
            <a:endParaRPr lang="en-US" altLang="zh-TW" sz="1600" dirty="0" smtClean="0"/>
          </a:p>
          <a:p>
            <a:pPr marL="527050" indent="-342900">
              <a:buClr>
                <a:schemeClr val="tx1"/>
              </a:buClr>
              <a:buFont typeface="+mj-lt"/>
              <a:buAutoNum type="arabicPeriod" startAt="2"/>
            </a:pPr>
            <a:r>
              <a:rPr lang="zh-TW" altLang="en-US" sz="1600" b="1" dirty="0" smtClean="0"/>
              <a:t>組織</a:t>
            </a:r>
            <a:r>
              <a:rPr lang="zh-TW" altLang="en-US" sz="1600" b="1" dirty="0"/>
              <a:t>流程資產更新 </a:t>
            </a:r>
            <a:r>
              <a:rPr lang="en-US" altLang="zh-TW" sz="1600" b="1" dirty="0"/>
              <a:t>(</a:t>
            </a:r>
            <a:r>
              <a:rPr lang="en-US" sz="1600" b="1" i="1" dirty="0"/>
              <a:t>Organizational Process Assets Updates</a:t>
            </a:r>
            <a:r>
              <a:rPr lang="en-US" altLang="zh-TW" sz="1600" b="1" dirty="0" smtClean="0"/>
              <a:t>)</a:t>
            </a:r>
            <a:r>
              <a:rPr lang="zh-TW" altLang="en-US" sz="1600" b="1" dirty="0" smtClean="0"/>
              <a:t> </a:t>
            </a:r>
            <a:r>
              <a:rPr lang="mr-IN" altLang="zh-TW" sz="1600" dirty="0" smtClean="0"/>
              <a:t>–</a:t>
            </a:r>
            <a:r>
              <a:rPr lang="zh-TW" altLang="en-US" sz="1600" dirty="0" smtClean="0"/>
              <a:t>更新</a:t>
            </a:r>
            <a:r>
              <a:rPr lang="zh-TW" altLang="en-US" sz="1600" dirty="0"/>
              <a:t>組織的標準流程 </a:t>
            </a:r>
            <a:r>
              <a:rPr lang="zh-TW" altLang="en-US" sz="1600" dirty="0" smtClean="0"/>
              <a:t>、範本和經驗</a:t>
            </a:r>
            <a:r>
              <a:rPr lang="zh-TW" altLang="en-US" sz="1600" dirty="0"/>
              <a:t>學習文件到組織流程</a:t>
            </a:r>
            <a:r>
              <a:rPr lang="zh-TW" altLang="en-US" sz="1600" dirty="0" smtClean="0"/>
              <a:t>資產。</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124</a:t>
            </a:fld>
            <a:endParaRPr lang="en" dirty="0">
              <a:solidFill>
                <a:schemeClr val="bg1"/>
              </a:solidFill>
            </a:endParaRPr>
          </a:p>
        </p:txBody>
      </p:sp>
    </p:spTree>
    <p:extLst>
      <p:ext uri="{BB962C8B-B14F-4D97-AF65-F5344CB8AC3E}">
        <p14:creationId xmlns:p14="http://schemas.microsoft.com/office/powerpoint/2010/main" val="14301748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12  Procurement management: </a:t>
            </a:r>
            <a:r>
              <a:rPr lang="en-US" sz="2400" i="1" dirty="0">
                <a:solidFill>
                  <a:schemeClr val="bg1"/>
                </a:solidFill>
              </a:rPr>
              <a:t>Getting some help </a:t>
            </a:r>
            <a:r>
              <a:rPr lang="en-US" sz="2400" dirty="0">
                <a:solidFill>
                  <a:schemeClr val="bg1"/>
                </a:solidFill>
              </a:rPr>
              <a:t/>
            </a:r>
            <a:br>
              <a:rPr lang="en-US" sz="2400" dirty="0">
                <a:solidFill>
                  <a:schemeClr val="bg1"/>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125</a:t>
            </a:fld>
            <a:endParaRPr lang="en" dirty="0"/>
          </a:p>
        </p:txBody>
      </p:sp>
    </p:spTree>
    <p:extLst>
      <p:ext uri="{BB962C8B-B14F-4D97-AF65-F5344CB8AC3E}">
        <p14:creationId xmlns:p14="http://schemas.microsoft.com/office/powerpoint/2010/main" val="10781744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126</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0"/>
            <a:ext cx="8305800" cy="4846320"/>
          </a:xfrm>
          <a:prstGeom prst="rect">
            <a:avLst/>
          </a:prstGeom>
        </p:spPr>
      </p:pic>
    </p:spTree>
    <p:extLst>
      <p:ext uri="{BB962C8B-B14F-4D97-AF65-F5344CB8AC3E}">
        <p14:creationId xmlns:p14="http://schemas.microsoft.com/office/powerpoint/2010/main" val="1383423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12 – Project Procurement Management</a:t>
            </a:r>
            <a:endParaRPr lang="en-US" dirty="0"/>
          </a:p>
        </p:txBody>
      </p:sp>
      <p:sp>
        <p:nvSpPr>
          <p:cNvPr id="3" name="Text Placeholder 2"/>
          <p:cNvSpPr>
            <a:spLocks noGrp="1"/>
          </p:cNvSpPr>
          <p:nvPr>
            <p:ph type="body" idx="1"/>
          </p:nvPr>
        </p:nvSpPr>
        <p:spPr/>
        <p:txBody>
          <a:bodyPr/>
          <a:lstStyle/>
          <a:p>
            <a:pPr eaLnBrk="1" hangingPunct="1">
              <a:defRPr/>
            </a:pPr>
            <a:r>
              <a:rPr lang="en-US" altLang="en-US" sz="2000" b="1" dirty="0"/>
              <a:t>Project Procurement Management</a:t>
            </a:r>
          </a:p>
          <a:p>
            <a:pPr marL="225425" lvl="1" eaLnBrk="1" hangingPunct="1">
              <a:defRPr/>
            </a:pPr>
            <a:r>
              <a:rPr lang="en-US" altLang="en-US" sz="2000" dirty="0"/>
              <a:t>Processes required to acquire goods and services from outside the organization</a:t>
            </a:r>
          </a:p>
          <a:p>
            <a:pPr marL="225425" lvl="1" eaLnBrk="1" hangingPunct="1">
              <a:defRPr/>
            </a:pPr>
            <a:r>
              <a:rPr lang="en-US" altLang="en-US" sz="2000" dirty="0"/>
              <a:t>Discussed from the perspective of the buyer</a:t>
            </a:r>
          </a:p>
          <a:p>
            <a:pPr marL="750888" lvl="2" indent="-342900" eaLnBrk="1" hangingPunct="1">
              <a:buFont typeface="Wingdings" charset="2"/>
              <a:buChar char="§"/>
              <a:defRPr/>
            </a:pPr>
            <a:r>
              <a:rPr lang="en-US" altLang="en-US" sz="2000" dirty="0"/>
              <a:t>Terms and conditions of the contract is a key input to many processes</a:t>
            </a:r>
          </a:p>
          <a:p>
            <a:pPr marL="750888" lvl="2" indent="-342900" eaLnBrk="1" hangingPunct="1">
              <a:buFont typeface="Wingdings" charset="2"/>
              <a:buChar char="§"/>
              <a:defRPr/>
            </a:pPr>
            <a:r>
              <a:rPr lang="en-US" altLang="en-US" sz="2000" dirty="0"/>
              <a:t>Buyer is the customer, thus a key stakeholder</a:t>
            </a:r>
          </a:p>
          <a:p>
            <a:pPr marL="750888" lvl="2" indent="-342900" eaLnBrk="1" hangingPunct="1">
              <a:buFont typeface="Wingdings" charset="2"/>
              <a:buChar char="§"/>
              <a:defRPr/>
            </a:pPr>
            <a:r>
              <a:rPr lang="en-US" altLang="en-US" sz="2000" dirty="0"/>
              <a:t>Seller’s project management team must be concerned with all processes of project management, not just their knowledge area</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127</a:t>
            </a:fld>
            <a:endParaRPr lang="en" dirty="0">
              <a:solidFill>
                <a:schemeClr val="bg1"/>
              </a:solidFill>
            </a:endParaRPr>
          </a:p>
        </p:txBody>
      </p:sp>
    </p:spTree>
    <p:extLst>
      <p:ext uri="{BB962C8B-B14F-4D97-AF65-F5344CB8AC3E}">
        <p14:creationId xmlns:p14="http://schemas.microsoft.com/office/powerpoint/2010/main" val="1400280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12.1 Plan Procurement Management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128</a:t>
            </a:fld>
            <a:endParaRPr lang="en" dirty="0">
              <a:solidFill>
                <a:schemeClr val="bg1"/>
              </a:solidFill>
            </a:endParaRPr>
          </a:p>
        </p:txBody>
      </p:sp>
      <p:sp>
        <p:nvSpPr>
          <p:cNvPr id="6" name="Rectangle 5"/>
          <p:cNvSpPr/>
          <p:nvPr/>
        </p:nvSpPr>
        <p:spPr>
          <a:xfrm>
            <a:off x="1104900" y="1296043"/>
            <a:ext cx="6724500" cy="523220"/>
          </a:xfrm>
          <a:prstGeom prst="rect">
            <a:avLst/>
          </a:prstGeom>
        </p:spPr>
        <p:txBody>
          <a:bodyPr wrap="square">
            <a:spAutoFit/>
          </a:bodyPr>
          <a:lstStyle/>
          <a:p>
            <a:r>
              <a:rPr lang="en-US" b="1" dirty="0"/>
              <a:t>12.1 Plan Procurement Management</a:t>
            </a:r>
            <a:r>
              <a:rPr lang="zh-TW" altLang="en-US" b="1" dirty="0"/>
              <a:t> </a:t>
            </a:r>
            <a:r>
              <a:rPr lang="en-US" dirty="0"/>
              <a:t>—The process of documenting project procurement decisions, specifying the approach, and identifying potential sellers.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090131"/>
            <a:ext cx="6557541" cy="2696559"/>
          </a:xfrm>
          <a:prstGeom prst="rect">
            <a:avLst/>
          </a:prstGeom>
        </p:spPr>
      </p:pic>
    </p:spTree>
    <p:extLst>
      <p:ext uri="{BB962C8B-B14F-4D97-AF65-F5344CB8AC3E}">
        <p14:creationId xmlns:p14="http://schemas.microsoft.com/office/powerpoint/2010/main" val="16018871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a:t>
            </a:r>
            <a:r>
              <a:rPr lang="en-US" dirty="0" smtClean="0"/>
              <a:t>Management</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129</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778" y="1025175"/>
            <a:ext cx="3842447" cy="3921736"/>
          </a:xfrm>
          <a:prstGeom prst="rect">
            <a:avLst/>
          </a:prstGeom>
        </p:spPr>
      </p:pic>
    </p:spTree>
    <p:extLst>
      <p:ext uri="{BB962C8B-B14F-4D97-AF65-F5344CB8AC3E}">
        <p14:creationId xmlns:p14="http://schemas.microsoft.com/office/powerpoint/2010/main" val="144195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檢查表</a:t>
            </a:r>
            <a:r>
              <a:rPr lang="en-US" sz="1600" dirty="0"/>
              <a:t>(Check sheets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用於收集資料時的</a:t>
            </a:r>
            <a:r>
              <a:rPr lang="zh-TW" altLang="en-US" sz="1600" dirty="0" smtClean="0"/>
              <a:t>清單，</a:t>
            </a:r>
            <a:r>
              <a:rPr lang="zh-TW" altLang="en-US" sz="1600" dirty="0"/>
              <a:t> 利用組織事實的方式，有效地收集潛在品質問題的有用資料。並同時檢查收集資料的屬性，辨識缺失。</a:t>
            </a:r>
            <a:endParaRPr lang="en-US" sz="1600" dirty="0" smtClean="0"/>
          </a:p>
          <a:p>
            <a:pPr marL="527050" lvl="1" indent="-342900">
              <a:buClrTx/>
              <a:buFont typeface="+mj-lt"/>
              <a:buAutoNum type="arabicPeriod" startAt="5"/>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85" y="2563710"/>
            <a:ext cx="7741999" cy="1733991"/>
          </a:xfrm>
          <a:prstGeom prst="rect">
            <a:avLst/>
          </a:prstGeom>
        </p:spPr>
      </p:pic>
    </p:spTree>
    <p:extLst>
      <p:ext uri="{BB962C8B-B14F-4D97-AF65-F5344CB8AC3E}">
        <p14:creationId xmlns:p14="http://schemas.microsoft.com/office/powerpoint/2010/main" val="11298279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a:t>
            </a:r>
            <a:r>
              <a:rPr lang="en-US" dirty="0" smtClean="0"/>
              <a:t>Management</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範疇基準 </a:t>
            </a:r>
            <a:r>
              <a:rPr lang="en-US" altLang="zh-TW" sz="1600" dirty="0" smtClean="0"/>
              <a:t>(</a:t>
            </a:r>
            <a:r>
              <a:rPr lang="zh-TW" altLang="en-US" sz="1600" dirty="0"/>
              <a:t>專案範疇</a:t>
            </a:r>
            <a:r>
              <a:rPr lang="zh-TW" altLang="en-US" sz="1600" dirty="0" smtClean="0"/>
              <a:t>聲明、</a:t>
            </a:r>
            <a:r>
              <a:rPr lang="en-US" altLang="zh-TW" sz="1600" dirty="0" smtClean="0"/>
              <a:t>WBS</a:t>
            </a:r>
            <a:r>
              <a:rPr lang="zh-TW" altLang="en-US" sz="1600" dirty="0" smtClean="0"/>
              <a:t>、</a:t>
            </a:r>
            <a:r>
              <a:rPr lang="en-US" altLang="zh-TW" sz="1600" dirty="0" smtClean="0"/>
              <a:t>WBS</a:t>
            </a:r>
            <a:r>
              <a:rPr lang="zh-TW" altLang="en-US" sz="1600" dirty="0" smtClean="0"/>
              <a:t>字典</a:t>
            </a:r>
            <a:r>
              <a:rPr lang="en-US" altLang="zh-TW" sz="1600" dirty="0" smtClean="0"/>
              <a:t>)</a:t>
            </a:r>
            <a:r>
              <a:rPr lang="zh-TW" altLang="en-US" sz="1600" dirty="0" smtClean="0"/>
              <a:t>、及需求</a:t>
            </a:r>
            <a:r>
              <a:rPr lang="zh-TW" altLang="en-US" sz="1600" dirty="0"/>
              <a:t>管理計畫書</a:t>
            </a:r>
            <a:r>
              <a:rPr lang="zh-TW" altLang="en-US" sz="1600" dirty="0" smtClean="0"/>
              <a:t>。</a:t>
            </a:r>
            <a:endParaRPr lang="en-US" altLang="zh-TW" sz="1600" dirty="0"/>
          </a:p>
          <a:p>
            <a:pPr marL="527050" lvl="1" indent="-342900">
              <a:buClr>
                <a:schemeClr val="tx1"/>
              </a:buClr>
              <a:buFont typeface="+mj-lt"/>
              <a:buAutoNum type="arabicPeriod"/>
            </a:pPr>
            <a:r>
              <a:rPr lang="zh-CN" altLang="en-US" sz="1600" b="1" dirty="0"/>
              <a:t>需求</a:t>
            </a:r>
            <a:r>
              <a:rPr lang="zh-CN" altLang="en-US" sz="1600" b="1" dirty="0" smtClean="0"/>
              <a:t>文件</a:t>
            </a:r>
            <a:r>
              <a:rPr lang="zh-TW" altLang="en-US" sz="1600" b="1" dirty="0" smtClean="0"/>
              <a:t> </a:t>
            </a:r>
            <a:r>
              <a:rPr lang="mr-IN" altLang="zh-TW" sz="1600" dirty="0" smtClean="0"/>
              <a:t>–</a:t>
            </a:r>
            <a:r>
              <a:rPr lang="zh-TW" altLang="en-US" sz="1600" dirty="0" smtClean="0"/>
              <a:t> </a:t>
            </a:r>
            <a:r>
              <a:rPr lang="zh-TW" altLang="en-US" sz="1600" dirty="0"/>
              <a:t>專案需求</a:t>
            </a:r>
            <a:r>
              <a:rPr lang="zh-TW" altLang="en-US" sz="1600" dirty="0" smtClean="0"/>
              <a:t>資訊、合約</a:t>
            </a:r>
            <a:r>
              <a:rPr lang="zh-TW" altLang="en-US" sz="1600" dirty="0"/>
              <a:t>及法律的要求</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風險</a:t>
            </a:r>
            <a:r>
              <a:rPr lang="zh-TW" altLang="en-US" sz="1600" b="1" dirty="0" smtClean="0"/>
              <a:t>登錄表 </a:t>
            </a:r>
            <a:r>
              <a:rPr lang="zh-TW" altLang="en-US" sz="1600" dirty="0"/>
              <a:t> </a:t>
            </a:r>
            <a:r>
              <a:rPr lang="mr-IN" altLang="zh-TW" sz="1600" dirty="0" smtClean="0"/>
              <a:t>–</a:t>
            </a:r>
            <a:r>
              <a:rPr lang="zh-TW" altLang="en-US" sz="1600" dirty="0" smtClean="0"/>
              <a:t> 合約增加額外的風險維度，透過風險管理加以管控。</a:t>
            </a:r>
            <a:endParaRPr lang="en-US" altLang="zh-TW" sz="1600" dirty="0" smtClean="0"/>
          </a:p>
          <a:p>
            <a:pPr marL="527050" lvl="1" indent="-342900">
              <a:buClr>
                <a:schemeClr val="tx1"/>
              </a:buClr>
              <a:buFont typeface="+mj-lt"/>
              <a:buAutoNum type="arabicPeriod"/>
            </a:pPr>
            <a:r>
              <a:rPr lang="zh-TW" altLang="en-US" sz="1600" b="1" dirty="0" smtClean="0"/>
              <a:t>活動</a:t>
            </a:r>
            <a:r>
              <a:rPr lang="zh-TW" altLang="en-US" sz="1600" b="1" dirty="0"/>
              <a:t>資源</a:t>
            </a:r>
            <a:r>
              <a:rPr lang="zh-TW" altLang="en-US" sz="1600" b="1" dirty="0" smtClean="0"/>
              <a:t>需求 </a:t>
            </a:r>
            <a:r>
              <a:rPr lang="mr-IN" altLang="zh-TW" sz="1600" b="1" dirty="0" smtClean="0"/>
              <a:t>–</a:t>
            </a:r>
            <a:r>
              <a:rPr lang="zh-TW" altLang="en-US" sz="1600" b="1" dirty="0" smtClean="0"/>
              <a:t> </a:t>
            </a:r>
            <a:r>
              <a:rPr lang="zh-TW" altLang="en-US" sz="1600" dirty="0" smtClean="0"/>
              <a:t>說明應提供何種資源來完成工作。</a:t>
            </a:r>
            <a:endParaRPr lang="en-US" altLang="zh-TW" sz="1600" dirty="0" smtClean="0"/>
          </a:p>
          <a:p>
            <a:pPr marL="527050" lvl="1" indent="-342900">
              <a:buClr>
                <a:schemeClr val="tx1"/>
              </a:buClr>
              <a:buFont typeface="+mj-lt"/>
              <a:buAutoNum type="arabicPeriod"/>
            </a:pPr>
            <a:r>
              <a:rPr lang="zh-TW" altLang="en-US" sz="1600" b="1" dirty="0"/>
              <a:t>專案</a:t>
            </a:r>
            <a:r>
              <a:rPr lang="zh-TW" altLang="en-US" sz="1600" b="1" dirty="0" smtClean="0"/>
              <a:t>時程 </a:t>
            </a:r>
            <a:r>
              <a:rPr lang="mr-IN" altLang="zh-TW" sz="1600" dirty="0" smtClean="0"/>
              <a:t>–</a:t>
            </a:r>
            <a:r>
              <a:rPr lang="zh-TW" altLang="en-US" sz="1600" dirty="0" smtClean="0"/>
              <a:t> 提供</a:t>
            </a:r>
            <a:r>
              <a:rPr lang="zh-TW" altLang="en-US" sz="1600" dirty="0"/>
              <a:t>需求時間表或交付</a:t>
            </a:r>
            <a:r>
              <a:rPr lang="zh-TW" altLang="en-US" sz="1600" dirty="0" smtClean="0"/>
              <a:t>日期。</a:t>
            </a:r>
            <a:endParaRPr lang="en-US" altLang="zh-TW" sz="1600" b="1" dirty="0" smtClean="0"/>
          </a:p>
          <a:p>
            <a:pPr marL="527050" lvl="1" indent="-342900">
              <a:buClr>
                <a:schemeClr val="tx1"/>
              </a:buClr>
              <a:buFont typeface="+mj-lt"/>
              <a:buAutoNum type="arabicPeriod"/>
            </a:pPr>
            <a:r>
              <a:rPr lang="zh-TW" altLang="en-US" sz="1600" b="1" dirty="0"/>
              <a:t>活動成本</a:t>
            </a:r>
            <a:r>
              <a:rPr lang="zh-TW" altLang="en-US" sz="1600" b="1" dirty="0" smtClean="0"/>
              <a:t>估算值 </a:t>
            </a:r>
            <a:r>
              <a:rPr lang="mr-IN" altLang="zh-TW" sz="1600" dirty="0" smtClean="0"/>
              <a:t>–</a:t>
            </a:r>
            <a:r>
              <a:rPr lang="zh-TW" altLang="en-US" sz="1600" dirty="0" smtClean="0"/>
              <a:t> </a:t>
            </a:r>
            <a:r>
              <a:rPr lang="zh-TW" altLang="en-US" sz="1600" dirty="0"/>
              <a:t>利用潛在賣方的投標書或建議書，評估費用的</a:t>
            </a:r>
            <a:r>
              <a:rPr lang="zh-TW" altLang="en-US" sz="1600" dirty="0" smtClean="0"/>
              <a:t>合理性。</a:t>
            </a:r>
            <a:endParaRPr lang="en-US" altLang="zh-TW" sz="1600" b="1" dirty="0" smtClean="0"/>
          </a:p>
          <a:p>
            <a:pPr marL="527050" lvl="1" indent="-342900">
              <a:buClr>
                <a:schemeClr val="tx1"/>
              </a:buClr>
              <a:buFont typeface="+mj-lt"/>
              <a:buAutoNum type="arabicPeriod"/>
            </a:pPr>
            <a:r>
              <a:rPr lang="zh-TW" altLang="en-US" sz="1600" b="1" dirty="0"/>
              <a:t>利害關係人</a:t>
            </a:r>
            <a:r>
              <a:rPr lang="zh-TW" altLang="en-US" sz="1600" b="1" dirty="0" smtClean="0"/>
              <a:t>登錄表 </a:t>
            </a:r>
            <a:r>
              <a:rPr lang="mr-IN" altLang="zh-TW" sz="1600" dirty="0" smtClean="0"/>
              <a:t>–</a:t>
            </a:r>
            <a:r>
              <a:rPr lang="zh-TW" altLang="en-US" sz="1600" dirty="0" smtClean="0"/>
              <a:t> 提供專案</a:t>
            </a:r>
            <a:r>
              <a:rPr lang="zh-TW" altLang="en-US" sz="1600" dirty="0"/>
              <a:t>參與者及其在專案中的</a:t>
            </a:r>
            <a:r>
              <a:rPr lang="zh-TW" altLang="en-US" sz="1600" dirty="0" smtClean="0"/>
              <a:t>利益。</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 提供市場</a:t>
            </a:r>
            <a:r>
              <a:rPr lang="zh-TW" altLang="en-US" sz="1600" dirty="0"/>
              <a:t>狀況</a:t>
            </a:r>
            <a:r>
              <a:rPr lang="zh-TW" altLang="en-US" sz="1600" dirty="0" smtClean="0"/>
              <a:t>，</a:t>
            </a:r>
            <a:r>
              <a:rPr lang="zh-TW" altLang="en-US" sz="1600" dirty="0"/>
              <a:t> 市場上買得到的</a:t>
            </a:r>
            <a:r>
              <a:rPr lang="zh-TW" altLang="en-US" sz="1600" dirty="0" smtClean="0"/>
              <a:t>產品和服務，</a:t>
            </a:r>
            <a:r>
              <a:rPr lang="zh-TW" altLang="en-US" sz="1600" dirty="0"/>
              <a:t> 供應商以往業績或</a:t>
            </a:r>
            <a:r>
              <a:rPr lang="zh-TW" altLang="en-US" sz="1600" dirty="0" smtClean="0"/>
              <a:t>信譽等</a:t>
            </a:r>
            <a:r>
              <a:rPr lang="zh-TW" altLang="en-US" sz="1600" dirty="0"/>
              <a:t>。</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a:t>提供</a:t>
            </a:r>
            <a:r>
              <a:rPr lang="zh-TW" altLang="en-US" sz="1600" dirty="0" smtClean="0"/>
              <a:t>採購</a:t>
            </a:r>
            <a:r>
              <a:rPr lang="zh-TW" altLang="en-US" sz="1600" dirty="0"/>
              <a:t>政策，程序及指南</a:t>
            </a:r>
            <a:r>
              <a:rPr lang="zh-TW" altLang="en-US" sz="1600" dirty="0" smtClean="0"/>
              <a:t>、範本和表單、歷史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130</a:t>
            </a:fld>
            <a:endParaRPr lang="en" dirty="0">
              <a:solidFill>
                <a:schemeClr val="bg1"/>
              </a:solidFill>
            </a:endParaRPr>
          </a:p>
        </p:txBody>
      </p:sp>
    </p:spTree>
    <p:extLst>
      <p:ext uri="{BB962C8B-B14F-4D97-AF65-F5344CB8AC3E}">
        <p14:creationId xmlns:p14="http://schemas.microsoft.com/office/powerpoint/2010/main" val="9428479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a:t>
            </a:r>
            <a:r>
              <a:rPr lang="en-US" dirty="0" smtClean="0"/>
              <a:t>Management</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自製或外購分析 </a:t>
            </a:r>
            <a:r>
              <a:rPr lang="mr-IN" altLang="zh-TW" sz="1600" dirty="0" smtClean="0"/>
              <a:t>–</a:t>
            </a:r>
            <a:r>
              <a:rPr lang="zh-TW" altLang="en-US" sz="1600" dirty="0" smtClean="0"/>
              <a:t> 考慮</a:t>
            </a:r>
            <a:r>
              <a:rPr lang="zh-TW" altLang="en-US" sz="1600" dirty="0"/>
              <a:t>資源、時間、預算的</a:t>
            </a:r>
            <a:r>
              <a:rPr lang="zh-TW" altLang="en-US" sz="1600" dirty="0" smtClean="0"/>
              <a:t>限制，做出自製或外包的決策。</a:t>
            </a:r>
            <a:endParaRPr lang="en-US" altLang="zh-TW" sz="1600" dirty="0" smtClean="0"/>
          </a:p>
          <a:p>
            <a:pPr marL="527050" lvl="1" indent="-342900">
              <a:buClrTx/>
              <a:buFont typeface="+mj-lt"/>
              <a:buAutoNum type="arabicPeriod"/>
            </a:pPr>
            <a:r>
              <a:rPr lang="zh-TW" altLang="en-US" sz="1600" b="1" dirty="0"/>
              <a:t>專家判斷 </a:t>
            </a:r>
            <a:r>
              <a:rPr lang="mr-IN" altLang="zh-TW" sz="1600" dirty="0"/>
              <a:t>–</a:t>
            </a:r>
            <a:r>
              <a:rPr lang="zh-TW" altLang="en-US" sz="1600" dirty="0"/>
              <a:t> 從專案外部引進專家，聽取他的建議或借重他的專業</a:t>
            </a:r>
            <a:r>
              <a:rPr lang="zh-TW" altLang="en-US" sz="1600" dirty="0" smtClean="0"/>
              <a:t>。</a:t>
            </a:r>
            <a:endParaRPr lang="en-US" altLang="zh-TW" sz="1600" dirty="0" smtClean="0"/>
          </a:p>
          <a:p>
            <a:pPr marL="527050" lvl="1" indent="-342900">
              <a:buClrTx/>
              <a:buFont typeface="+mj-lt"/>
              <a:buAutoNum type="arabicPeriod"/>
            </a:pPr>
            <a:r>
              <a:rPr lang="zh-TW" altLang="en-US" sz="1600" b="1" dirty="0"/>
              <a:t>市場</a:t>
            </a:r>
            <a:r>
              <a:rPr lang="zh-TW" altLang="en-US" sz="1600" b="1" dirty="0" smtClean="0"/>
              <a:t>調查</a:t>
            </a:r>
            <a:r>
              <a:rPr lang="en-US" sz="1600" b="1" dirty="0"/>
              <a:t> </a:t>
            </a:r>
            <a:r>
              <a:rPr lang="mr-IN" altLang="zh-TW" sz="1600" dirty="0"/>
              <a:t>–</a:t>
            </a:r>
            <a:r>
              <a:rPr lang="zh-TW" altLang="en-US" sz="1600" dirty="0"/>
              <a:t> </a:t>
            </a:r>
            <a:r>
              <a:rPr lang="zh-TW" altLang="en-US" sz="1600" dirty="0" smtClean="0"/>
              <a:t>參加研討會或閱讀相關廠商的公開報告，</a:t>
            </a:r>
            <a:r>
              <a:rPr lang="zh-TW" altLang="en-US" sz="1600" dirty="0"/>
              <a:t>以確定市場及特定</a:t>
            </a:r>
            <a:r>
              <a:rPr lang="zh-TW" altLang="en-US" sz="1600" dirty="0" smtClean="0"/>
              <a:t>供應商</a:t>
            </a:r>
            <a:r>
              <a:rPr lang="zh-TW" altLang="en-US" sz="1600" dirty="0"/>
              <a:t>的</a:t>
            </a:r>
            <a:r>
              <a:rPr lang="zh-TW" altLang="en-US" sz="1600" dirty="0" smtClean="0"/>
              <a:t>能力。</a:t>
            </a:r>
            <a:endParaRPr lang="en-US" altLang="zh-TW" sz="1600" dirty="0"/>
          </a:p>
          <a:p>
            <a:pPr marL="527050" lvl="1" indent="-342900">
              <a:buClrTx/>
              <a:buFont typeface="+mj-lt"/>
              <a:buAutoNum type="arabicPeriod"/>
            </a:pPr>
            <a:r>
              <a:rPr lang="zh-TW" altLang="en-US" sz="1600" b="1" dirty="0"/>
              <a:t>會議 </a:t>
            </a:r>
            <a:r>
              <a:rPr lang="mr-IN" altLang="zh-TW" sz="1600" dirty="0"/>
              <a:t>–</a:t>
            </a:r>
            <a:r>
              <a:rPr lang="zh-TW" altLang="en-US" sz="1600" dirty="0"/>
              <a:t> 透過會議討論及解決專案相關問題。</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6213773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en-US" sz="1600" b="1" dirty="0"/>
              <a:t>採購管理計畫書 </a:t>
            </a:r>
            <a:r>
              <a:rPr lang="en-US" sz="1600" b="1" dirty="0" smtClean="0"/>
              <a:t>(</a:t>
            </a:r>
            <a:r>
              <a:rPr lang="en-US" sz="1600" b="1" i="1" dirty="0" smtClean="0"/>
              <a:t>Procurement </a:t>
            </a:r>
            <a:r>
              <a:rPr lang="en-US" sz="1600" b="1" i="1" dirty="0"/>
              <a:t>Management </a:t>
            </a:r>
            <a:r>
              <a:rPr lang="en-US" sz="1600" b="1" i="1" dirty="0" smtClean="0"/>
              <a:t>Plan) </a:t>
            </a:r>
            <a:r>
              <a:rPr lang="mr-IN" altLang="zh-TW" sz="1600" dirty="0" smtClean="0"/>
              <a:t>–</a:t>
            </a:r>
            <a:r>
              <a:rPr lang="en-US" altLang="zh-TW" sz="1600" dirty="0" smtClean="0"/>
              <a:t> </a:t>
            </a:r>
            <a:r>
              <a:rPr lang="zh-TW" altLang="en-US" sz="1600" dirty="0" smtClean="0"/>
              <a:t>此計畫書包含：</a:t>
            </a:r>
            <a:endParaRPr lang="en-US" altLang="zh-TW" sz="1600" dirty="0" smtClean="0"/>
          </a:p>
          <a:p>
            <a:pPr marL="814388" indent="-285750">
              <a:buClrTx/>
              <a:buFont typeface="Arial" charset="0"/>
              <a:buChar char="•"/>
            </a:pPr>
            <a:r>
              <a:rPr lang="zh-TW" altLang="en-US" sz="1600" dirty="0" smtClean="0"/>
              <a:t>發包工作或產品的計畫交付日期</a:t>
            </a:r>
            <a:endParaRPr lang="en-US" altLang="zh-TW" sz="1600" dirty="0" smtClean="0"/>
          </a:p>
          <a:p>
            <a:pPr marL="814388" indent="-285750">
              <a:buClrTx/>
              <a:buFont typeface="Arial" charset="0"/>
              <a:buChar char="•"/>
            </a:pPr>
            <a:r>
              <a:rPr lang="zh-TW" altLang="en-US" sz="1600" dirty="0" smtClean="0"/>
              <a:t>將使用的公司標準文件</a:t>
            </a:r>
            <a:endParaRPr lang="en-US" altLang="zh-TW" sz="1600" dirty="0" smtClean="0"/>
          </a:p>
          <a:p>
            <a:pPr marL="814388" indent="-285750">
              <a:buClrTx/>
              <a:buFont typeface="Arial" charset="0"/>
              <a:buChar char="•"/>
            </a:pPr>
            <a:r>
              <a:rPr lang="zh-TW" altLang="en-US" sz="1600" dirty="0" smtClean="0"/>
              <a:t>使用的合約類型，以及任何用來量測承包商績效的統計數據</a:t>
            </a:r>
            <a:endParaRPr lang="en-US" altLang="zh-TW" sz="1600" dirty="0" smtClean="0"/>
          </a:p>
          <a:p>
            <a:pPr marL="814388" indent="-285750">
              <a:buClrTx/>
              <a:buFont typeface="Arial" charset="0"/>
              <a:buChar char="•"/>
            </a:pPr>
            <a:r>
              <a:rPr lang="zh-TW" altLang="en-US" sz="1600" dirty="0" smtClean="0"/>
              <a:t>專案的限制與假設</a:t>
            </a:r>
            <a:endParaRPr lang="en-US" altLang="zh-TW" sz="1600" dirty="0"/>
          </a:p>
          <a:p>
            <a:pPr marL="527050" indent="-342900">
              <a:buClrTx/>
              <a:buFont typeface="+mj-lt"/>
              <a:buAutoNum type="arabicPeriod" startAt="2"/>
            </a:pPr>
            <a:r>
              <a:rPr lang="en-US" sz="1600" b="1" dirty="0" smtClean="0"/>
              <a:t>採購工作</a:t>
            </a:r>
            <a:r>
              <a:rPr lang="zh-TW" altLang="en-US" sz="1600" b="1" dirty="0" smtClean="0"/>
              <a:t>聲明</a:t>
            </a:r>
            <a:r>
              <a:rPr lang="en-US" sz="1600" b="1" dirty="0"/>
              <a:t> </a:t>
            </a:r>
            <a:r>
              <a:rPr lang="en-US" sz="1600" b="1" dirty="0" smtClean="0"/>
              <a:t>(</a:t>
            </a:r>
            <a:r>
              <a:rPr lang="en-US" sz="1600" b="1" i="1" dirty="0" smtClean="0"/>
              <a:t>Procurement </a:t>
            </a:r>
            <a:r>
              <a:rPr lang="en-US" sz="1600" b="1" i="1" dirty="0"/>
              <a:t>Statement of </a:t>
            </a:r>
            <a:r>
              <a:rPr lang="en-US" sz="1600" b="1" i="1" dirty="0" smtClean="0"/>
              <a:t>Work)</a:t>
            </a:r>
            <a:r>
              <a:rPr lang="en-US" sz="1600" b="1" i="1" dirty="0"/>
              <a:t> </a:t>
            </a:r>
            <a:r>
              <a:rPr lang="mr-IN" altLang="zh-TW" sz="1600" dirty="0"/>
              <a:t>–</a:t>
            </a:r>
            <a:r>
              <a:rPr lang="en-US" altLang="zh-TW" sz="1600" dirty="0"/>
              <a:t> </a:t>
            </a:r>
            <a:r>
              <a:rPr lang="zh-TW" altLang="en-US" sz="1600" dirty="0" smtClean="0"/>
              <a:t>要發包的工作清單，這份聲明稍後會交給可能的合約夥伴。</a:t>
            </a:r>
            <a:endParaRPr lang="en-US" sz="1600" b="1" i="1" dirty="0" smtClean="0"/>
          </a:p>
          <a:p>
            <a:pPr marL="527050" indent="-342900">
              <a:buClrTx/>
              <a:buFont typeface="+mj-lt"/>
              <a:buAutoNum type="arabicPeriod" startAt="2"/>
            </a:pPr>
            <a:r>
              <a:rPr lang="en-US" sz="1600" b="1" dirty="0"/>
              <a:t>採購文件 </a:t>
            </a:r>
            <a:r>
              <a:rPr lang="en-US" sz="1600" b="1" dirty="0" smtClean="0"/>
              <a:t>(</a:t>
            </a:r>
            <a:r>
              <a:rPr lang="en-US" sz="1600" b="1" i="1" dirty="0" smtClean="0"/>
              <a:t>Procurement Documents)</a:t>
            </a:r>
            <a:r>
              <a:rPr lang="en-US" sz="1600" b="1" i="1" dirty="0"/>
              <a:t> </a:t>
            </a:r>
            <a:r>
              <a:rPr lang="mr-IN" altLang="zh-TW" sz="1600" dirty="0"/>
              <a:t>–</a:t>
            </a:r>
            <a:r>
              <a:rPr lang="en-US" altLang="zh-TW" sz="1600" dirty="0"/>
              <a:t> </a:t>
            </a:r>
            <a:r>
              <a:rPr lang="zh-TW" altLang="en-US" sz="1600" dirty="0"/>
              <a:t>徵求潛在賣方的</a:t>
            </a:r>
            <a:r>
              <a:rPr lang="zh-TW" altLang="en-US" sz="1600" dirty="0" smtClean="0"/>
              <a:t>建議書，文件應包含</a:t>
            </a:r>
            <a:r>
              <a:rPr lang="zh-TW" altLang="en-US" sz="1600" dirty="0"/>
              <a:t>回覆格式的要求以及相關的工作與合約</a:t>
            </a:r>
            <a:r>
              <a:rPr lang="zh-TW" altLang="en-US" sz="1600" dirty="0" smtClean="0"/>
              <a:t>條款，文件</a:t>
            </a:r>
            <a:r>
              <a:rPr lang="zh-TW" altLang="en-US" sz="1600" dirty="0"/>
              <a:t>的複雜及詳細程度，應與採購標的物之價格及所承受的風險成正比</a:t>
            </a:r>
            <a:r>
              <a:rPr lang="zh-TW" altLang="en-US" sz="1600" dirty="0" smtClean="0"/>
              <a:t>。</a:t>
            </a:r>
            <a:endParaRPr lang="en-US" sz="1600" b="1" i="1"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132</a:t>
            </a:fld>
            <a:endParaRPr lang="en" dirty="0">
              <a:solidFill>
                <a:schemeClr val="bg1"/>
              </a:solidFill>
            </a:endParaRPr>
          </a:p>
        </p:txBody>
      </p:sp>
    </p:spTree>
    <p:extLst>
      <p:ext uri="{BB962C8B-B14F-4D97-AF65-F5344CB8AC3E}">
        <p14:creationId xmlns:p14="http://schemas.microsoft.com/office/powerpoint/2010/main" val="2755074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startAt="4"/>
            </a:pPr>
            <a:r>
              <a:rPr lang="en-US" sz="1600" b="1" dirty="0" smtClean="0"/>
              <a:t>商源評選準則</a:t>
            </a:r>
            <a:r>
              <a:rPr lang="en-US" sz="1600" b="1" dirty="0"/>
              <a:t> </a:t>
            </a:r>
            <a:r>
              <a:rPr lang="en-US" sz="1600" b="1" dirty="0" smtClean="0"/>
              <a:t>(</a:t>
            </a:r>
            <a:r>
              <a:rPr lang="en-US" sz="1600" b="1" i="1" dirty="0" smtClean="0"/>
              <a:t>Source </a:t>
            </a:r>
            <a:r>
              <a:rPr lang="en-US" sz="1600" b="1" i="1" dirty="0"/>
              <a:t>Selection </a:t>
            </a:r>
            <a:r>
              <a:rPr lang="en-US" sz="1600" b="1" i="1" dirty="0" smtClean="0"/>
              <a:t>Criteria)</a:t>
            </a:r>
            <a:r>
              <a:rPr lang="en-US" sz="1600" b="1" i="1" dirty="0"/>
              <a:t> </a:t>
            </a:r>
            <a:r>
              <a:rPr lang="mr-IN" altLang="zh-TW" sz="1600" dirty="0"/>
              <a:t>–</a:t>
            </a:r>
            <a:r>
              <a:rPr lang="en-US" altLang="zh-TW" sz="1600" dirty="0"/>
              <a:t> </a:t>
            </a:r>
            <a:r>
              <a:rPr lang="zh-TW" altLang="en-US" sz="1600" dirty="0" smtClean="0"/>
              <a:t>透過此標準來判斷要雇用哪一個賣方。</a:t>
            </a:r>
            <a:endParaRPr lang="en-US" sz="1600" b="1" i="1" dirty="0" smtClean="0"/>
          </a:p>
          <a:p>
            <a:pPr marL="527050" indent="-342900">
              <a:buClrTx/>
              <a:buFont typeface="+mj-lt"/>
              <a:buAutoNum type="arabicPeriod" startAt="4"/>
            </a:pPr>
            <a:r>
              <a:rPr lang="en-US" sz="1600" b="1" dirty="0"/>
              <a:t>自製或外購決策 </a:t>
            </a:r>
            <a:r>
              <a:rPr lang="en-US" sz="1600" b="1" dirty="0" smtClean="0"/>
              <a:t>(</a:t>
            </a:r>
            <a:r>
              <a:rPr lang="en-US" sz="1600" b="1" i="1" dirty="0" smtClean="0"/>
              <a:t>Make-or-Buy Decisions)</a:t>
            </a:r>
            <a:r>
              <a:rPr lang="en-US" sz="1600" b="1" i="1" dirty="0"/>
              <a:t> </a:t>
            </a:r>
            <a:r>
              <a:rPr lang="mr-IN" altLang="zh-TW" sz="1600" dirty="0" smtClean="0"/>
              <a:t>–</a:t>
            </a:r>
            <a:r>
              <a:rPr lang="en-US" altLang="zh-TW" sz="1600" dirty="0" smtClean="0"/>
              <a:t> </a:t>
            </a:r>
            <a:r>
              <a:rPr lang="zh-TW" altLang="en-US" sz="1600" dirty="0" smtClean="0"/>
              <a:t>在「自製或外購分析」之後，寫下你所知道的資訊，以便他人</a:t>
            </a:r>
            <a:r>
              <a:rPr lang="zh-TW" altLang="en-US" sz="1600" dirty="0"/>
              <a:t>了解你的</a:t>
            </a:r>
            <a:r>
              <a:rPr lang="zh-TW" altLang="en-US" sz="1600" dirty="0" smtClean="0"/>
              <a:t>推論。</a:t>
            </a:r>
            <a:endParaRPr lang="en-US" sz="1600" b="1" i="1" dirty="0" smtClean="0"/>
          </a:p>
          <a:p>
            <a:pPr marL="527050" indent="-342900">
              <a:buClrTx/>
              <a:buFont typeface="+mj-lt"/>
              <a:buAutoNum type="arabicPeriod" startAt="4"/>
            </a:pPr>
            <a:r>
              <a:rPr lang="zh-TW" altLang="en-US" sz="1600" b="1" dirty="0" smtClean="0"/>
              <a:t>變更申請</a:t>
            </a:r>
            <a:r>
              <a:rPr lang="en-US" altLang="zh-TW" sz="1600" b="1" dirty="0" smtClean="0"/>
              <a:t> (</a:t>
            </a:r>
            <a:r>
              <a:rPr lang="en-US" sz="1600" b="1" i="1" dirty="0"/>
              <a:t>Change Requests</a:t>
            </a:r>
            <a:r>
              <a:rPr lang="en-US" altLang="zh-TW" sz="1600" b="1" dirty="0" smtClean="0"/>
              <a:t>)</a:t>
            </a:r>
            <a:r>
              <a:rPr lang="en-US" sz="1600" b="1" i="1" dirty="0"/>
              <a:t> </a:t>
            </a:r>
            <a:r>
              <a:rPr lang="mr-IN" altLang="zh-TW" sz="1600" dirty="0"/>
              <a:t>–</a:t>
            </a:r>
            <a:r>
              <a:rPr lang="en-US" altLang="zh-TW" sz="1600" dirty="0"/>
              <a:t> </a:t>
            </a:r>
            <a:r>
              <a:rPr lang="zh-TW" altLang="en-US" sz="1600" dirty="0"/>
              <a:t>「規劃採購流程」可能導致專案管理計畫、子計畫以及其他組成部分提出</a:t>
            </a:r>
            <a:r>
              <a:rPr lang="zh-TW" altLang="en-US" sz="1600" dirty="0" smtClean="0"/>
              <a:t>變更申請。</a:t>
            </a:r>
            <a:endParaRPr lang="en-US" altLang="zh-TW" sz="1600" b="1" dirty="0"/>
          </a:p>
          <a:p>
            <a:pPr marL="527050" indent="-342900">
              <a:buClrTx/>
              <a:buFont typeface="+mj-lt"/>
              <a:buAutoNum type="arabicPeriod" startAt="4"/>
            </a:pPr>
            <a:r>
              <a:rPr lang="zh-TW" altLang="en-US" sz="1600" b="1" dirty="0" smtClean="0"/>
              <a:t>專案</a:t>
            </a:r>
            <a:r>
              <a:rPr lang="zh-TW" altLang="en-US" sz="1600" b="1" dirty="0"/>
              <a:t>文件</a:t>
            </a:r>
            <a:r>
              <a:rPr lang="zh-TW" altLang="en-US" sz="1600" b="1" dirty="0" smtClean="0"/>
              <a:t>更新</a:t>
            </a:r>
            <a:r>
              <a:rPr lang="en-US" altLang="zh-TW" sz="1600" b="1" dirty="0" smtClean="0"/>
              <a:t> (</a:t>
            </a:r>
            <a:r>
              <a:rPr lang="en-US" sz="1600" b="1" i="1" dirty="0"/>
              <a:t>Project Documents Updates</a:t>
            </a:r>
            <a:r>
              <a:rPr lang="en-US" altLang="zh-TW" sz="1600" b="1" dirty="0" smtClean="0"/>
              <a:t>)</a:t>
            </a:r>
            <a:r>
              <a:rPr lang="en-US" sz="1600" b="1" i="1" dirty="0"/>
              <a:t> </a:t>
            </a:r>
            <a:r>
              <a:rPr lang="mr-IN" altLang="zh-TW" sz="1600" dirty="0" smtClean="0"/>
              <a:t>–</a:t>
            </a:r>
            <a:r>
              <a:rPr lang="zh-TW" altLang="en-US" sz="1600" dirty="0"/>
              <a:t>可能需要更新</a:t>
            </a:r>
            <a:r>
              <a:rPr lang="zh-TW" altLang="en-US" sz="1600" dirty="0" smtClean="0"/>
              <a:t>需求文件</a:t>
            </a:r>
            <a:r>
              <a:rPr lang="zh-TW" altLang="en-US" sz="1600" dirty="0"/>
              <a:t>、</a:t>
            </a:r>
            <a:r>
              <a:rPr lang="zh-TW" altLang="en-US" sz="1600" dirty="0" smtClean="0"/>
              <a:t>需求</a:t>
            </a:r>
            <a:r>
              <a:rPr lang="zh-TW" altLang="en-US" sz="1600" dirty="0"/>
              <a:t>追溯</a:t>
            </a:r>
            <a:r>
              <a:rPr lang="zh-TW" altLang="en-US" sz="1600" dirty="0" smtClean="0"/>
              <a:t>矩陣</a:t>
            </a:r>
            <a:r>
              <a:rPr lang="zh-TW" altLang="en-US" sz="1600" dirty="0"/>
              <a:t>、</a:t>
            </a:r>
            <a:r>
              <a:rPr lang="zh-TW" altLang="en-US" sz="1600" dirty="0" smtClean="0"/>
              <a:t>風險</a:t>
            </a:r>
            <a:r>
              <a:rPr lang="zh-TW" altLang="en-US" sz="1600" dirty="0"/>
              <a:t>登錄表</a:t>
            </a:r>
            <a:r>
              <a:rPr lang="zh-TW" altLang="en-US" sz="1600" dirty="0" smtClean="0"/>
              <a:t>。</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133</a:t>
            </a:fld>
            <a:endParaRPr lang="en" dirty="0">
              <a:solidFill>
                <a:schemeClr val="bg1"/>
              </a:solidFill>
            </a:endParaRPr>
          </a:p>
        </p:txBody>
      </p:sp>
    </p:spTree>
    <p:extLst>
      <p:ext uri="{BB962C8B-B14F-4D97-AF65-F5344CB8AC3E}">
        <p14:creationId xmlns:p14="http://schemas.microsoft.com/office/powerpoint/2010/main" val="17017818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Procurement Management </a:t>
            </a:r>
            <a:r>
              <a:rPr lang="en-US" altLang="zh-TW" dirty="0" smtClean="0"/>
              <a:t>-</a:t>
            </a:r>
            <a:r>
              <a:rPr lang="zh-TW" altLang="en-US" dirty="0" smtClean="0"/>
              <a:t> </a:t>
            </a:r>
            <a:r>
              <a:rPr lang="en-US" altLang="zh-TW" dirty="0" smtClean="0"/>
              <a:t>Contract Types</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SzTx/>
              <a:buFont typeface="+mj-lt"/>
              <a:buAutoNum type="arabicPeriod"/>
            </a:pPr>
            <a:r>
              <a:rPr lang="en-US" sz="1600" b="1" dirty="0"/>
              <a:t>固定價款合約 </a:t>
            </a:r>
            <a:r>
              <a:rPr lang="en-US" sz="1600" b="1" i="1" dirty="0"/>
              <a:t>Fixed Price </a:t>
            </a:r>
            <a:r>
              <a:rPr lang="en-US" sz="1600" b="1" i="1" dirty="0" smtClean="0"/>
              <a:t>Contracts</a:t>
            </a:r>
          </a:p>
          <a:p>
            <a:pPr marL="846138" lvl="0" indent="-454025">
              <a:buClrTx/>
              <a:buSzTx/>
              <a:buNone/>
            </a:pPr>
            <a:r>
              <a:rPr lang="en-US" sz="1600" dirty="0"/>
              <a:t>絶對固定價款合約(Firm Fixed Price </a:t>
            </a:r>
            <a:r>
              <a:rPr lang="en-US" sz="1600" dirty="0" smtClean="0"/>
              <a:t>Contracts, FFP)</a:t>
            </a:r>
          </a:p>
          <a:p>
            <a:pPr marL="846138" lvl="0" indent="-454025">
              <a:buClrTx/>
              <a:buSzTx/>
              <a:buNone/>
            </a:pPr>
            <a:r>
              <a:rPr lang="en-US" sz="1600" dirty="0" smtClean="0"/>
              <a:t>固定價款</a:t>
            </a:r>
            <a:r>
              <a:rPr lang="zh-TW" altLang="en-US" sz="1600" dirty="0" smtClean="0"/>
              <a:t>外</a:t>
            </a:r>
            <a:r>
              <a:rPr lang="en-US" sz="1600" dirty="0" smtClean="0"/>
              <a:t>加獎金合約</a:t>
            </a:r>
            <a:r>
              <a:rPr lang="en-US" sz="1600" dirty="0"/>
              <a:t>(Fixed Price Incentive Fee </a:t>
            </a:r>
            <a:r>
              <a:rPr lang="en-US" sz="1600" dirty="0" smtClean="0"/>
              <a:t>Contracts, FPIF)</a:t>
            </a:r>
          </a:p>
          <a:p>
            <a:pPr marL="846138" lvl="0" indent="-454025">
              <a:buClrTx/>
              <a:buSzTx/>
              <a:buNone/>
            </a:pPr>
            <a:r>
              <a:rPr lang="en-US" sz="1600" dirty="0" smtClean="0"/>
              <a:t>固定價款</a:t>
            </a:r>
            <a:r>
              <a:rPr lang="zh-TW" altLang="en-US" sz="1600" dirty="0" smtClean="0"/>
              <a:t>外</a:t>
            </a:r>
            <a:r>
              <a:rPr lang="en-US" sz="1600" dirty="0" smtClean="0"/>
              <a:t>加</a:t>
            </a:r>
            <a:r>
              <a:rPr lang="zh-TW" altLang="en-US" sz="1600" dirty="0" smtClean="0"/>
              <a:t>物</a:t>
            </a:r>
            <a:r>
              <a:rPr lang="en-US" sz="1600" dirty="0" smtClean="0"/>
              <a:t>價調整合約</a:t>
            </a:r>
            <a:r>
              <a:rPr lang="en-US" sz="1600" dirty="0"/>
              <a:t>(Fixed Price with Economic Price Adjustment </a:t>
            </a:r>
            <a:r>
              <a:rPr lang="en-US" sz="1600" dirty="0" smtClean="0"/>
              <a:t>Contracts, FP-EPA)</a:t>
            </a:r>
          </a:p>
          <a:p>
            <a:pPr marL="527050" indent="-342900">
              <a:buClrTx/>
              <a:buSzTx/>
              <a:buFont typeface="+mj-lt"/>
              <a:buAutoNum type="arabicPeriod" startAt="2"/>
            </a:pPr>
            <a:r>
              <a:rPr lang="en-US" sz="1600" b="1" dirty="0" smtClean="0"/>
              <a:t>成本</a:t>
            </a:r>
            <a:r>
              <a:rPr lang="zh-TW" altLang="en-US" sz="1600" b="1" dirty="0" smtClean="0"/>
              <a:t>補</a:t>
            </a:r>
            <a:r>
              <a:rPr lang="en-US" sz="1600" b="1" dirty="0" smtClean="0"/>
              <a:t>償合約</a:t>
            </a:r>
            <a:r>
              <a:rPr lang="en-US" sz="1600" b="1" dirty="0"/>
              <a:t> </a:t>
            </a:r>
            <a:r>
              <a:rPr lang="en-US" sz="1600" b="1" i="1" dirty="0"/>
              <a:t>Cost Reimbursable </a:t>
            </a:r>
            <a:r>
              <a:rPr lang="en-US" sz="1600" b="1" i="1" dirty="0" smtClean="0"/>
              <a:t>Contracts</a:t>
            </a:r>
          </a:p>
          <a:p>
            <a:pPr marL="890588" lvl="0" indent="-512763">
              <a:buClrTx/>
              <a:buSzTx/>
              <a:buNone/>
            </a:pPr>
            <a:r>
              <a:rPr lang="en-US" sz="1600" dirty="0" smtClean="0"/>
              <a:t>成本</a:t>
            </a:r>
            <a:r>
              <a:rPr lang="zh-TW" altLang="en-US" sz="1600" dirty="0" smtClean="0"/>
              <a:t>外</a:t>
            </a:r>
            <a:r>
              <a:rPr lang="en-US" sz="1600" dirty="0" smtClean="0"/>
              <a:t>加固定服務費合約</a:t>
            </a:r>
            <a:r>
              <a:rPr lang="en-US" sz="1600" dirty="0"/>
              <a:t>(Cost Plus Fixed Fee </a:t>
            </a:r>
            <a:r>
              <a:rPr lang="en-US" sz="1600" dirty="0" smtClean="0"/>
              <a:t>Contracts, CPFF)</a:t>
            </a:r>
          </a:p>
          <a:p>
            <a:pPr marL="890588" lvl="0" indent="-512763">
              <a:buClrTx/>
              <a:buSzTx/>
              <a:buNone/>
            </a:pPr>
            <a:r>
              <a:rPr lang="en-US" sz="1600" dirty="0" smtClean="0"/>
              <a:t>成本</a:t>
            </a:r>
            <a:r>
              <a:rPr lang="zh-TW" altLang="en-US" sz="1600" dirty="0"/>
              <a:t>外</a:t>
            </a:r>
            <a:r>
              <a:rPr lang="en-US" sz="1600" dirty="0" smtClean="0"/>
              <a:t>加獎勵金合約</a:t>
            </a:r>
            <a:r>
              <a:rPr lang="en-US" sz="1600" dirty="0"/>
              <a:t>(Cost Plus Incentive Fee </a:t>
            </a:r>
            <a:r>
              <a:rPr lang="en-US" sz="1600" dirty="0" smtClean="0"/>
              <a:t>Contracts, CPIF)</a:t>
            </a:r>
          </a:p>
          <a:p>
            <a:pPr marL="890588" lvl="0" indent="-512763">
              <a:buClrTx/>
              <a:buSzTx/>
              <a:buNone/>
            </a:pPr>
            <a:r>
              <a:rPr lang="en-US" sz="1600" dirty="0" smtClean="0"/>
              <a:t>成本</a:t>
            </a:r>
            <a:r>
              <a:rPr lang="zh-TW" altLang="en-US" sz="1600" dirty="0"/>
              <a:t>外</a:t>
            </a:r>
            <a:r>
              <a:rPr lang="en-US" sz="1600" dirty="0" smtClean="0"/>
              <a:t>加獎金合約</a:t>
            </a:r>
            <a:r>
              <a:rPr lang="en-US" sz="1600" dirty="0"/>
              <a:t>(Cost Plus Award Fee </a:t>
            </a:r>
            <a:r>
              <a:rPr lang="en-US" sz="1600" dirty="0" smtClean="0"/>
              <a:t>Contracts, CPAF)</a:t>
            </a:r>
          </a:p>
          <a:p>
            <a:pPr marL="527050" indent="-342900">
              <a:buClrTx/>
              <a:buSzTx/>
              <a:buFont typeface="+mj-lt"/>
              <a:buAutoNum type="arabicPeriod" startAt="3"/>
            </a:pPr>
            <a:r>
              <a:rPr lang="en-US" sz="1600" b="1" dirty="0" smtClean="0"/>
              <a:t>工</a:t>
            </a:r>
            <a:r>
              <a:rPr lang="zh-TW" altLang="en-US" sz="1600" b="1" dirty="0" smtClean="0"/>
              <a:t>時加材</a:t>
            </a:r>
            <a:r>
              <a:rPr lang="en-US" sz="1600" b="1" dirty="0" smtClean="0"/>
              <a:t>料合約</a:t>
            </a:r>
            <a:r>
              <a:rPr lang="en-US" sz="1600" b="1" dirty="0"/>
              <a:t> </a:t>
            </a:r>
            <a:r>
              <a:rPr lang="en-US" sz="1600" b="1" i="1" dirty="0"/>
              <a:t>Time and Material </a:t>
            </a:r>
            <a:r>
              <a:rPr lang="en-US" sz="1600" b="1" i="1" dirty="0" smtClean="0"/>
              <a:t>Contracts, T&amp;M</a:t>
            </a:r>
          </a:p>
          <a:p>
            <a:pPr marL="527050" lvl="0" indent="-342900">
              <a:buClrTx/>
              <a:buSzTx/>
              <a:buNone/>
            </a:pPr>
            <a:endParaRPr lang="en-US" altLang="zh-TW" sz="1600" b="1" i="1" dirty="0"/>
          </a:p>
          <a:p>
            <a:pPr marL="527050" lvl="0" indent="-342900">
              <a:buClrTx/>
              <a:buSzTx/>
              <a:buNone/>
            </a:pPr>
            <a:r>
              <a:rPr lang="zh-TW" altLang="en-US" sz="1600" dirty="0" smtClean="0"/>
              <a:t>較高風險  </a:t>
            </a:r>
            <a:r>
              <a:rPr lang="en-US" altLang="zh-TW" sz="1600" dirty="0" smtClean="0"/>
              <a:t>&lt;-------------(</a:t>
            </a:r>
            <a:r>
              <a:rPr lang="zh-TW" altLang="en-US" sz="1600" dirty="0" smtClean="0"/>
              <a:t>對買方）</a:t>
            </a:r>
            <a:r>
              <a:rPr lang="en-US" altLang="zh-TW" sz="1600" dirty="0" smtClean="0"/>
              <a:t>--------------&gt;</a:t>
            </a:r>
            <a:r>
              <a:rPr lang="zh-TW" altLang="en-US" sz="1600" dirty="0" smtClean="0"/>
              <a:t>較低風險 </a:t>
            </a:r>
            <a:endParaRPr lang="en-US" altLang="zh-TW" sz="1600" dirty="0" smtClean="0"/>
          </a:p>
          <a:p>
            <a:pPr marL="527050" lvl="0" indent="-342900">
              <a:buClrTx/>
              <a:buSzTx/>
              <a:buNone/>
            </a:pPr>
            <a:r>
              <a:rPr lang="en-US" altLang="zh-TW" sz="1600" b="1" dirty="0" smtClean="0"/>
              <a:t>CPAF, CPIF, CPFF ----- T&amp;M ----- FPEPA, FPIF, FP</a:t>
            </a:r>
          </a:p>
          <a:p>
            <a:pPr marL="527050" indent="-342900">
              <a:buClrTx/>
              <a:buSzTx/>
              <a:buNone/>
            </a:pPr>
            <a:r>
              <a:rPr lang="zh-TW" altLang="en-US" sz="1600" dirty="0" smtClean="0"/>
              <a:t>較低風險  </a:t>
            </a:r>
            <a:r>
              <a:rPr lang="en-US" altLang="zh-TW" sz="1600" dirty="0"/>
              <a:t>&lt;-------------(</a:t>
            </a:r>
            <a:r>
              <a:rPr lang="zh-TW" altLang="en-US" sz="1600" dirty="0" smtClean="0"/>
              <a:t>對賣方</a:t>
            </a:r>
            <a:r>
              <a:rPr lang="zh-TW" altLang="en-US" sz="1600" dirty="0"/>
              <a:t>）</a:t>
            </a:r>
            <a:r>
              <a:rPr lang="en-US" altLang="zh-TW" sz="1600" dirty="0"/>
              <a:t>--------------&gt;</a:t>
            </a:r>
            <a:r>
              <a:rPr lang="zh-TW" altLang="en-US" sz="1600" dirty="0" smtClean="0"/>
              <a:t>較高風險 </a:t>
            </a:r>
            <a:endParaRPr lang="en-US" altLang="zh-TW" sz="1600" dirty="0"/>
          </a:p>
          <a:p>
            <a:pPr marL="527050" lvl="0" indent="-342900">
              <a:buClrTx/>
              <a:buSzTx/>
              <a:buNone/>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134</a:t>
            </a:fld>
            <a:endParaRPr lang="en" dirty="0">
              <a:solidFill>
                <a:schemeClr val="bg1"/>
              </a:solidFill>
            </a:endParaRPr>
          </a:p>
        </p:txBody>
      </p:sp>
    </p:spTree>
    <p:extLst>
      <p:ext uri="{BB962C8B-B14F-4D97-AF65-F5344CB8AC3E}">
        <p14:creationId xmlns:p14="http://schemas.microsoft.com/office/powerpoint/2010/main" val="24056653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12.2 Conduct Procurements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135</a:t>
            </a:fld>
            <a:endParaRPr lang="en" dirty="0">
              <a:solidFill>
                <a:schemeClr val="bg1"/>
              </a:solidFill>
            </a:endParaRPr>
          </a:p>
        </p:txBody>
      </p:sp>
      <p:sp>
        <p:nvSpPr>
          <p:cNvPr id="4" name="Rectangle 3"/>
          <p:cNvSpPr/>
          <p:nvPr/>
        </p:nvSpPr>
        <p:spPr>
          <a:xfrm>
            <a:off x="1104900" y="1322742"/>
            <a:ext cx="6724500" cy="523220"/>
          </a:xfrm>
          <a:prstGeom prst="rect">
            <a:avLst/>
          </a:prstGeom>
        </p:spPr>
        <p:txBody>
          <a:bodyPr wrap="square">
            <a:spAutoFit/>
          </a:bodyPr>
          <a:lstStyle/>
          <a:p>
            <a:r>
              <a:rPr lang="en-US" b="1" dirty="0"/>
              <a:t>12.2 Conduct Procurements</a:t>
            </a:r>
            <a:r>
              <a:rPr lang="zh-TW" altLang="en-US" b="1" dirty="0"/>
              <a:t> </a:t>
            </a:r>
            <a:r>
              <a:rPr lang="en-US" dirty="0"/>
              <a:t>—The process of obtaining seller responses, selecting a seller, and awarding a contract.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143529"/>
            <a:ext cx="7078401" cy="2569936"/>
          </a:xfrm>
          <a:prstGeom prst="rect">
            <a:avLst/>
          </a:prstGeom>
        </p:spPr>
      </p:pic>
    </p:spTree>
    <p:extLst>
      <p:ext uri="{BB962C8B-B14F-4D97-AF65-F5344CB8AC3E}">
        <p14:creationId xmlns:p14="http://schemas.microsoft.com/office/powerpoint/2010/main" val="20623648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Conduct Procurements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136</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005" y="1025175"/>
            <a:ext cx="3700290" cy="3940770"/>
          </a:xfrm>
          <a:prstGeom prst="rect">
            <a:avLst/>
          </a:prstGeom>
        </p:spPr>
      </p:pic>
    </p:spTree>
    <p:extLst>
      <p:ext uri="{BB962C8B-B14F-4D97-AF65-F5344CB8AC3E}">
        <p14:creationId xmlns:p14="http://schemas.microsoft.com/office/powerpoint/2010/main" val="14917097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Conduct </a:t>
            </a:r>
            <a:r>
              <a:rPr lang="en-US" dirty="0" smtClean="0"/>
              <a:t>Procurements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143465"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採購管理計畫</a:t>
            </a:r>
            <a:r>
              <a:rPr lang="zh-TW" altLang="en-US" sz="1600" b="1" dirty="0" smtClean="0"/>
              <a:t>書 </a:t>
            </a:r>
            <a:r>
              <a:rPr lang="mr-IN" altLang="zh-TW" sz="1600" dirty="0" smtClean="0"/>
              <a:t>–</a:t>
            </a:r>
            <a:r>
              <a:rPr lang="zh-TW" altLang="en-US" sz="1600" dirty="0" smtClean="0"/>
              <a:t> 提供</a:t>
            </a:r>
            <a:r>
              <a:rPr lang="zh-TW" altLang="en-US" sz="1600" dirty="0"/>
              <a:t>採購管理流程</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採購</a:t>
            </a:r>
            <a:r>
              <a:rPr lang="zh-CN" altLang="en-US" sz="1600" b="1" dirty="0" smtClean="0"/>
              <a:t>文件</a:t>
            </a:r>
            <a:r>
              <a:rPr lang="zh-TW" altLang="en-US" sz="1600" b="1" dirty="0" smtClean="0"/>
              <a:t> </a:t>
            </a:r>
            <a:r>
              <a:rPr lang="mr-IN" altLang="zh-TW" sz="1600" dirty="0" smtClean="0"/>
              <a:t>–</a:t>
            </a:r>
            <a:r>
              <a:rPr lang="zh-TW" altLang="en-US" sz="1600" dirty="0" smtClean="0"/>
              <a:t> </a:t>
            </a:r>
            <a:r>
              <a:rPr lang="zh-TW" altLang="en-US" sz="1600" dirty="0"/>
              <a:t>合約或其他協議，有助於稽核追蹤</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商源評選</a:t>
            </a:r>
            <a:r>
              <a:rPr lang="zh-TW" altLang="en-US" sz="1600" b="1" dirty="0" smtClean="0"/>
              <a:t>準則 </a:t>
            </a:r>
            <a:r>
              <a:rPr lang="mr-IN" altLang="zh-TW" sz="1600" dirty="0" smtClean="0"/>
              <a:t>–</a:t>
            </a:r>
            <a:r>
              <a:rPr lang="zh-TW" altLang="en-US" sz="1600" dirty="0" smtClean="0"/>
              <a:t> 提供</a:t>
            </a:r>
            <a:r>
              <a:rPr lang="zh-TW" altLang="en-US" sz="1600" dirty="0"/>
              <a:t>供應商的能力，生產力，交付日期，產品成本，生命週期成本，技術知識及合約的處理方法</a:t>
            </a:r>
            <a:r>
              <a:rPr lang="zh-TW" altLang="en-US" sz="1600" dirty="0" smtClean="0"/>
              <a:t>。</a:t>
            </a:r>
            <a:endParaRPr lang="en-US" altLang="zh-TW" sz="1600" b="1" dirty="0" smtClean="0"/>
          </a:p>
          <a:p>
            <a:pPr marL="527050" lvl="1" indent="-342900">
              <a:buClr>
                <a:schemeClr val="tx1"/>
              </a:buClr>
              <a:buFont typeface="+mj-lt"/>
              <a:buAutoNum type="arabicPeriod"/>
            </a:pPr>
            <a:r>
              <a:rPr lang="zh-TW" altLang="en-US" sz="1600" b="1" dirty="0"/>
              <a:t>賣方</a:t>
            </a:r>
            <a:r>
              <a:rPr lang="zh-TW" altLang="en-US" sz="1600" b="1" dirty="0" smtClean="0"/>
              <a:t>建議書</a:t>
            </a:r>
            <a:r>
              <a:rPr lang="en-US" altLang="zh-TW" sz="1600" b="1" dirty="0" smtClean="0"/>
              <a:t> </a:t>
            </a:r>
            <a:r>
              <a:rPr lang="mr-IN" altLang="zh-TW" sz="1600" b="1" dirty="0" smtClean="0"/>
              <a:t>–</a:t>
            </a:r>
            <a:r>
              <a:rPr lang="zh-TW" altLang="en-US" sz="1600" b="1" dirty="0" smtClean="0"/>
              <a:t> </a:t>
            </a:r>
            <a:r>
              <a:rPr lang="zh-TW" altLang="en-US" sz="1600" dirty="0"/>
              <a:t>投標人</a:t>
            </a:r>
            <a:r>
              <a:rPr lang="en-US" altLang="zh-TW" sz="1600" dirty="0"/>
              <a:t>(</a:t>
            </a:r>
            <a:r>
              <a:rPr lang="zh-TW" altLang="en-US" sz="1600" dirty="0"/>
              <a:t>賣方</a:t>
            </a:r>
            <a:r>
              <a:rPr lang="en-US" altLang="zh-TW" sz="1600" dirty="0"/>
              <a:t>)</a:t>
            </a:r>
            <a:r>
              <a:rPr lang="zh-TW" altLang="en-US" sz="1600" dirty="0"/>
              <a:t>回覆採購文件所撰寫的建議文件</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專案</a:t>
            </a:r>
            <a:r>
              <a:rPr lang="zh-TW" altLang="en-US" sz="1600" b="1" dirty="0"/>
              <a:t>文件</a:t>
            </a:r>
            <a:r>
              <a:rPr lang="zh-TW" altLang="en-US" sz="1600" b="1" dirty="0" smtClean="0"/>
              <a:t> </a:t>
            </a:r>
            <a:r>
              <a:rPr lang="mr-IN" altLang="zh-TW" sz="1600" dirty="0" smtClean="0"/>
              <a:t>–</a:t>
            </a:r>
            <a:r>
              <a:rPr lang="zh-TW" altLang="en-US" sz="1600" dirty="0" smtClean="0"/>
              <a:t> 提供</a:t>
            </a:r>
            <a:r>
              <a:rPr lang="zh-TW" altLang="en-US" sz="1600" dirty="0"/>
              <a:t>風險登錄表 </a:t>
            </a:r>
            <a:r>
              <a:rPr lang="zh-TW" altLang="en-US" sz="1600" dirty="0" smtClean="0"/>
              <a:t>。</a:t>
            </a:r>
            <a:endParaRPr lang="en-US" altLang="zh-TW" sz="1600" b="1" dirty="0" smtClean="0"/>
          </a:p>
          <a:p>
            <a:pPr marL="527050" lvl="1" indent="-342900">
              <a:buClr>
                <a:schemeClr val="tx1"/>
              </a:buClr>
              <a:buFont typeface="+mj-lt"/>
              <a:buAutoNum type="arabicPeriod"/>
            </a:pPr>
            <a:r>
              <a:rPr lang="zh-TW" altLang="en-US" sz="1600" b="1" dirty="0"/>
              <a:t>自製或購買</a:t>
            </a:r>
            <a:r>
              <a:rPr lang="zh-TW" altLang="en-US" sz="1600" b="1" dirty="0" smtClean="0"/>
              <a:t>決策</a:t>
            </a:r>
            <a:r>
              <a:rPr lang="en-US" altLang="zh-TW" sz="1600" b="1" dirty="0" smtClean="0"/>
              <a:t> </a:t>
            </a:r>
            <a:r>
              <a:rPr lang="mr-IN" altLang="zh-TW" sz="1600" dirty="0" smtClean="0"/>
              <a:t>–</a:t>
            </a:r>
            <a:r>
              <a:rPr lang="zh-TW" altLang="en-US" sz="1600" dirty="0" smtClean="0"/>
              <a:t> </a:t>
            </a:r>
            <a:r>
              <a:rPr lang="zh-TW" altLang="en-US" sz="1600" dirty="0"/>
              <a:t>利用潛在賣方的投標書或建議書，評估費用的</a:t>
            </a:r>
            <a:r>
              <a:rPr lang="zh-TW" altLang="en-US" sz="1600" dirty="0" smtClean="0"/>
              <a:t>合理性。</a:t>
            </a:r>
            <a:endParaRPr lang="en-US" altLang="zh-TW" sz="1600" b="1" dirty="0" smtClean="0"/>
          </a:p>
          <a:p>
            <a:pPr marL="527050" lvl="1" indent="-342900">
              <a:buClr>
                <a:schemeClr val="tx1"/>
              </a:buClr>
              <a:buFont typeface="+mj-lt"/>
              <a:buAutoNum type="arabicPeriod"/>
            </a:pPr>
            <a:r>
              <a:rPr lang="zh-TW" altLang="en-US" sz="1600" b="1" dirty="0"/>
              <a:t>採購工作</a:t>
            </a:r>
            <a:r>
              <a:rPr lang="zh-TW" altLang="en-US" sz="1600" b="1" dirty="0" smtClean="0"/>
              <a:t>條款</a:t>
            </a:r>
            <a:r>
              <a:rPr lang="en-US" altLang="zh-TW" sz="1600" b="1" dirty="0" smtClean="0"/>
              <a:t> </a:t>
            </a:r>
            <a:r>
              <a:rPr lang="mr-IN" altLang="zh-TW" sz="1600" dirty="0" smtClean="0"/>
              <a:t>–</a:t>
            </a:r>
            <a:r>
              <a:rPr lang="zh-TW" altLang="en-US" sz="1600" dirty="0" smtClean="0"/>
              <a:t> </a:t>
            </a:r>
            <a:r>
              <a:rPr lang="zh-TW" altLang="en-US" sz="1600" dirty="0"/>
              <a:t>規格、需求數量、品質水準、性能資料、期間的績效、工作地點及其他</a:t>
            </a:r>
            <a:r>
              <a:rPr lang="zh-TW" altLang="en-US" sz="1600" dirty="0" smtClean="0"/>
              <a:t>要求。</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en-US" altLang="zh-TW" sz="1600" dirty="0" smtClean="0"/>
              <a:t> </a:t>
            </a:r>
            <a:r>
              <a:rPr lang="zh-TW" altLang="en-US" sz="1600" dirty="0" smtClean="0"/>
              <a:t>提供採購</a:t>
            </a:r>
            <a:r>
              <a:rPr lang="zh-TW" altLang="en-US" sz="1600" dirty="0"/>
              <a:t>政策，程序及指南</a:t>
            </a:r>
            <a:r>
              <a:rPr lang="zh-TW" altLang="en-US" sz="1600" dirty="0" smtClean="0"/>
              <a:t>、</a:t>
            </a:r>
            <a:r>
              <a:rPr lang="zh-TW" altLang="en-US" sz="1600" dirty="0"/>
              <a:t>合格的賣家清單</a:t>
            </a:r>
            <a:r>
              <a:rPr lang="zh-TW" altLang="en-US" sz="1600" dirty="0" smtClean="0"/>
              <a:t>、歷史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137</a:t>
            </a:fld>
            <a:endParaRPr lang="en" dirty="0">
              <a:solidFill>
                <a:schemeClr val="bg1"/>
              </a:solidFill>
            </a:endParaRPr>
          </a:p>
        </p:txBody>
      </p:sp>
    </p:spTree>
    <p:extLst>
      <p:ext uri="{BB962C8B-B14F-4D97-AF65-F5344CB8AC3E}">
        <p14:creationId xmlns:p14="http://schemas.microsoft.com/office/powerpoint/2010/main" val="122304185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Conduct </a:t>
            </a:r>
            <a:r>
              <a:rPr lang="en-US" dirty="0" smtClean="0"/>
              <a:t>Procurements</a:t>
            </a:r>
            <a:r>
              <a:rPr lang="zh-TW" altLang="en-US" dirty="0" smtClean="0"/>
              <a:t> </a:t>
            </a:r>
            <a:r>
              <a:rPr lang="mr-IN" altLang="zh-TW" dirty="0" smtClean="0"/>
              <a:t>–</a:t>
            </a:r>
            <a:r>
              <a:rPr lang="zh-TW" altLang="en-US" dirty="0" smtClean="0"/>
              <a:t> </a:t>
            </a:r>
            <a:r>
              <a:rPr lang="en-US" altLang="zh-TW" dirty="0" smtClean="0"/>
              <a:t>Tools</a:t>
            </a:r>
            <a:r>
              <a:rPr lang="zh-TW" altLang="en-US" dirty="0" smtClean="0"/>
              <a:t> </a:t>
            </a:r>
            <a:r>
              <a:rPr lang="en-US" altLang="zh-TW" dirty="0" smtClean="0"/>
              <a:t>&amp;</a:t>
            </a:r>
            <a:r>
              <a:rPr lang="zh-TW" altLang="en-US" dirty="0" smtClean="0"/>
              <a:t> </a:t>
            </a:r>
            <a:r>
              <a:rPr lang="en-US" altLang="zh-TW" dirty="0" smtClean="0"/>
              <a:t>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投標人</a:t>
            </a:r>
            <a:r>
              <a:rPr lang="zh-TW" altLang="en-US" sz="1600" b="1" dirty="0" smtClean="0"/>
              <a:t>會議 </a:t>
            </a:r>
            <a:r>
              <a:rPr lang="mr-IN" altLang="zh-TW" sz="1600" dirty="0" smtClean="0"/>
              <a:t>–</a:t>
            </a:r>
            <a:r>
              <a:rPr lang="zh-TW" altLang="en-US" sz="1600" dirty="0" smtClean="0"/>
              <a:t> 讓供應商齊聚一堂，詢問與合約有關的問題，確保彼此都能公平競爭。</a:t>
            </a:r>
            <a:endParaRPr lang="en-US" altLang="zh-TW" sz="1600" b="1" dirty="0" smtClean="0"/>
          </a:p>
          <a:p>
            <a:pPr marL="527050" lvl="1" indent="-342900">
              <a:buClrTx/>
              <a:buFont typeface="+mj-lt"/>
              <a:buAutoNum type="arabicPeriod"/>
            </a:pPr>
            <a:r>
              <a:rPr lang="zh-TW" altLang="en-US" sz="1600" b="1" dirty="0"/>
              <a:t>建議書評估</a:t>
            </a:r>
            <a:r>
              <a:rPr lang="zh-TW" altLang="en-US" sz="1600" b="1" dirty="0" smtClean="0"/>
              <a:t>技術 </a:t>
            </a:r>
            <a:r>
              <a:rPr lang="mr-IN" altLang="zh-TW" sz="1600" dirty="0" smtClean="0"/>
              <a:t>–</a:t>
            </a:r>
            <a:r>
              <a:rPr lang="zh-TW" altLang="en-US" sz="1600" dirty="0" smtClean="0"/>
              <a:t> </a:t>
            </a:r>
            <a:r>
              <a:rPr lang="zh-TW" altLang="en-US" sz="1600" dirty="0"/>
              <a:t>依賣方建議書中對採購需求的回覆，使用採購文件所定義的加權標準來評選</a:t>
            </a:r>
            <a:r>
              <a:rPr lang="zh-TW" altLang="en-US" sz="1600" dirty="0" smtClean="0"/>
              <a:t>。</a:t>
            </a:r>
            <a:endParaRPr lang="en-US" altLang="zh-TW" sz="1600" b="1" dirty="0" smtClean="0"/>
          </a:p>
          <a:p>
            <a:pPr marL="527050" lvl="1" indent="-342900">
              <a:buClrTx/>
              <a:buFont typeface="+mj-lt"/>
              <a:buAutoNum type="arabicPeriod"/>
            </a:pPr>
            <a:r>
              <a:rPr lang="zh-TW" altLang="en-US" sz="1600" b="1" dirty="0"/>
              <a:t>獨立</a:t>
            </a:r>
            <a:r>
              <a:rPr lang="zh-TW" altLang="en-US" sz="1600" b="1" dirty="0" smtClean="0"/>
              <a:t>估價 </a:t>
            </a:r>
            <a:r>
              <a:rPr lang="mr-IN" altLang="zh-TW" sz="1600" dirty="0" smtClean="0"/>
              <a:t>–</a:t>
            </a:r>
            <a:r>
              <a:rPr lang="zh-TW" altLang="en-US" sz="1600" dirty="0" smtClean="0"/>
              <a:t> 尋求第三方的協助，找出合理的估計值。</a:t>
            </a:r>
            <a:endParaRPr lang="en-US" altLang="zh-TW" sz="1600" b="1" dirty="0" smtClean="0"/>
          </a:p>
          <a:p>
            <a:pPr marL="527050" lvl="1" indent="-342900">
              <a:buClrTx/>
              <a:buFont typeface="+mj-lt"/>
              <a:buAutoNum type="arabicPeriod"/>
            </a:pPr>
            <a:r>
              <a:rPr lang="zh-TW" altLang="en-US" sz="1600" b="1" dirty="0"/>
              <a:t>專家</a:t>
            </a:r>
            <a:r>
              <a:rPr lang="zh-TW" altLang="en-US" sz="1600" b="1" dirty="0" smtClean="0"/>
              <a:t>判斷 </a:t>
            </a:r>
            <a:r>
              <a:rPr lang="mr-IN" altLang="zh-TW" sz="1600" dirty="0" smtClean="0"/>
              <a:t>–</a:t>
            </a:r>
            <a:r>
              <a:rPr lang="en-US" altLang="zh-TW" sz="1600" dirty="0" smtClean="0"/>
              <a:t> </a:t>
            </a:r>
            <a:r>
              <a:rPr lang="zh-TW" altLang="en-US" sz="1600" dirty="0" smtClean="0"/>
              <a:t>從</a:t>
            </a:r>
            <a:r>
              <a:rPr lang="zh-TW" altLang="en-US" sz="1600" dirty="0"/>
              <a:t>專案外部引進專家，聽取他的建議或借重他的</a:t>
            </a:r>
            <a:r>
              <a:rPr lang="zh-TW" altLang="en-US" sz="1600" dirty="0" smtClean="0"/>
              <a:t>專業。</a:t>
            </a:r>
            <a:endParaRPr lang="en-US" altLang="zh-TW" sz="1600" b="1" dirty="0" smtClean="0"/>
          </a:p>
          <a:p>
            <a:pPr marL="527050" lvl="1" indent="-342900">
              <a:buClrTx/>
              <a:buFont typeface="+mj-lt"/>
              <a:buAutoNum type="arabicPeriod"/>
            </a:pPr>
            <a:r>
              <a:rPr lang="zh-TW" altLang="en-US" sz="1600" b="1" dirty="0" smtClean="0"/>
              <a:t>廣告 </a:t>
            </a:r>
            <a:r>
              <a:rPr lang="mr-IN" altLang="zh-TW" sz="1600" b="1" dirty="0" smtClean="0"/>
              <a:t>–</a:t>
            </a:r>
            <a:r>
              <a:rPr lang="zh-TW" altLang="en-US" sz="1600" b="1" dirty="0" smtClean="0"/>
              <a:t> </a:t>
            </a:r>
            <a:r>
              <a:rPr lang="zh-TW" altLang="en-US" sz="1600" dirty="0" smtClean="0"/>
              <a:t>廣告有時是跟買方接觸的最佳管道</a:t>
            </a:r>
            <a:r>
              <a:rPr lang="zh-TW" altLang="en-US" sz="1600" b="1" dirty="0" smtClean="0"/>
              <a:t>，</a:t>
            </a:r>
            <a:r>
              <a:rPr lang="zh-TW" altLang="en-US" sz="1600" dirty="0" smtClean="0"/>
              <a:t>政府採購大部分</a:t>
            </a:r>
            <a:r>
              <a:rPr lang="zh-TW" altLang="en-US" sz="1600" dirty="0"/>
              <a:t>會</a:t>
            </a:r>
            <a:r>
              <a:rPr lang="zh-TW" altLang="en-US" sz="1600" dirty="0" smtClean="0"/>
              <a:t>要求公告。</a:t>
            </a:r>
            <a:endParaRPr lang="en-US" altLang="zh-TW" sz="1600" b="1" dirty="0" smtClean="0"/>
          </a:p>
          <a:p>
            <a:pPr marL="527050" lvl="1" indent="-342900">
              <a:buClrTx/>
              <a:buFont typeface="+mj-lt"/>
              <a:buAutoNum type="arabicPeriod"/>
            </a:pPr>
            <a:r>
              <a:rPr lang="zh-TW" altLang="en-US" sz="1600" b="1" dirty="0" smtClean="0"/>
              <a:t>分析技術</a:t>
            </a:r>
            <a:r>
              <a:rPr lang="en-US" sz="1600" b="1" dirty="0"/>
              <a:t> </a:t>
            </a:r>
            <a:r>
              <a:rPr lang="mr-IN" altLang="zh-TW" sz="1600" dirty="0" smtClean="0"/>
              <a:t>–</a:t>
            </a:r>
            <a:r>
              <a:rPr lang="zh-TW" altLang="en-US" sz="1600" dirty="0" smtClean="0"/>
              <a:t> </a:t>
            </a:r>
            <a:r>
              <a:rPr lang="zh-TW" altLang="en-US" sz="1600" dirty="0"/>
              <a:t>辨識供應商提供最終結果的</a:t>
            </a:r>
            <a:r>
              <a:rPr lang="zh-TW" altLang="en-US" sz="1600" dirty="0" smtClean="0"/>
              <a:t>能力。</a:t>
            </a:r>
            <a:endParaRPr lang="en-US" altLang="zh-TW" sz="1600" dirty="0" smtClean="0"/>
          </a:p>
          <a:p>
            <a:pPr marL="527050" lvl="1" indent="-342900">
              <a:buClrTx/>
              <a:buFont typeface="+mj-lt"/>
              <a:buAutoNum type="arabicPeriod"/>
            </a:pPr>
            <a:r>
              <a:rPr lang="zh-TW" altLang="en-US" sz="1600" b="1" dirty="0" smtClean="0"/>
              <a:t>採購協商 </a:t>
            </a:r>
            <a:r>
              <a:rPr lang="mr-IN" altLang="zh-TW" sz="1600" dirty="0" smtClean="0"/>
              <a:t>–</a:t>
            </a:r>
            <a:r>
              <a:rPr lang="zh-TW" altLang="en-US" sz="1600" dirty="0" smtClean="0"/>
              <a:t> 與供應商討論合約相關內容，如</a:t>
            </a:r>
            <a:r>
              <a:rPr lang="zh-TW" altLang="en-US" sz="1600" dirty="0"/>
              <a:t>責任、變更權限、適用條款及法律、技術及營運管理方法</a:t>
            </a:r>
            <a:r>
              <a:rPr lang="zh-TW" altLang="en-US" sz="1600" dirty="0" smtClean="0"/>
              <a:t>、所有權</a:t>
            </a:r>
            <a:r>
              <a:rPr lang="zh-TW" altLang="en-US" sz="1600" dirty="0"/>
              <a:t>、合約融資、技術解決方案、總時程、付款方式及</a:t>
            </a:r>
            <a:r>
              <a:rPr lang="zh-TW" altLang="en-US" sz="1600" dirty="0" smtClean="0"/>
              <a:t>價格等。</a:t>
            </a:r>
            <a:endParaRPr lang="en-US" altLang="zh-TW" sz="1600" dirty="0"/>
          </a:p>
          <a:p>
            <a:pPr marL="360363" lvl="1" indent="-176213"/>
            <a:endParaRPr lang="en-US" altLang="zh-TW" sz="1600" dirty="0" smtClean="0"/>
          </a:p>
        </p:txBody>
      </p:sp>
    </p:spTree>
    <p:extLst>
      <p:ext uri="{BB962C8B-B14F-4D97-AF65-F5344CB8AC3E}">
        <p14:creationId xmlns:p14="http://schemas.microsoft.com/office/powerpoint/2010/main" val="14395373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Conduct Procurements</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zh-TW" altLang="en-US" sz="1600" b="1" dirty="0"/>
              <a:t>選定</a:t>
            </a:r>
            <a:r>
              <a:rPr lang="zh-TW" altLang="en-US" sz="1600" b="1" dirty="0" smtClean="0"/>
              <a:t>賣方</a:t>
            </a:r>
            <a:r>
              <a:rPr lang="en-US" altLang="zh-TW" sz="1600" b="1" dirty="0" smtClean="0"/>
              <a:t>(</a:t>
            </a:r>
            <a:r>
              <a:rPr lang="en-US" sz="1600" b="1" i="1" dirty="0"/>
              <a:t>Selected Sellers</a:t>
            </a:r>
            <a:r>
              <a:rPr lang="en-US" altLang="zh-TW" sz="1600" b="1" dirty="0" smtClean="0"/>
              <a:t>) </a:t>
            </a:r>
            <a:r>
              <a:rPr lang="mr-IN" altLang="zh-TW" sz="1600" dirty="0" smtClean="0"/>
              <a:t>–</a:t>
            </a:r>
            <a:r>
              <a:rPr lang="en-US" altLang="zh-TW" sz="1600" dirty="0" smtClean="0"/>
              <a:t> </a:t>
            </a:r>
            <a:r>
              <a:rPr lang="zh-TW" altLang="en-US" sz="1600" dirty="0" smtClean="0"/>
              <a:t>確認得標廠商。</a:t>
            </a:r>
            <a:endParaRPr lang="en-US" altLang="zh-TW" sz="1600" dirty="0" smtClean="0"/>
          </a:p>
          <a:p>
            <a:pPr marL="527050" indent="-342900">
              <a:buClrTx/>
              <a:buFont typeface="+mj-lt"/>
              <a:buAutoNum type="arabicPeriod"/>
            </a:pPr>
            <a:r>
              <a:rPr lang="ja-JP" altLang="en-US" sz="1600" b="1" dirty="0" smtClean="0"/>
              <a:t>協議</a:t>
            </a:r>
            <a:r>
              <a:rPr lang="en-US" altLang="ja-JP" sz="1600" b="1" dirty="0" smtClean="0"/>
              <a:t> (</a:t>
            </a:r>
            <a:r>
              <a:rPr lang="en-US" sz="1600" b="1" i="1" dirty="0"/>
              <a:t>Agreements</a:t>
            </a:r>
            <a:r>
              <a:rPr lang="en-US" altLang="ja-JP" sz="1600" b="1" dirty="0" smtClean="0"/>
              <a:t>)</a:t>
            </a:r>
            <a:r>
              <a:rPr lang="en-US" altLang="zh-TW" sz="1600" b="1" dirty="0"/>
              <a:t>  </a:t>
            </a:r>
            <a:r>
              <a:rPr lang="mr-IN" altLang="zh-TW" sz="1600" dirty="0" smtClean="0"/>
              <a:t>–</a:t>
            </a:r>
            <a:r>
              <a:rPr lang="en-US" altLang="zh-TW" sz="1600" dirty="0" smtClean="0"/>
              <a:t> </a:t>
            </a:r>
            <a:r>
              <a:rPr lang="zh-TW" altLang="en-US" sz="1600" dirty="0" smtClean="0"/>
              <a:t>簽訂對</a:t>
            </a:r>
            <a:r>
              <a:rPr lang="zh-TW" altLang="en-US" sz="1600" dirty="0"/>
              <a:t>買賣雙方均具有法律約束力的協議</a:t>
            </a:r>
            <a:r>
              <a:rPr lang="zh-TW" altLang="en-US" sz="1600" dirty="0" smtClean="0"/>
              <a:t>。</a:t>
            </a:r>
            <a:endParaRPr lang="en-US" altLang="zh-TW" sz="1600" b="1" dirty="0" smtClean="0"/>
          </a:p>
          <a:p>
            <a:pPr marL="527050" indent="-342900">
              <a:buClrTx/>
              <a:buFont typeface="+mj-lt"/>
              <a:buAutoNum type="arabicPeriod"/>
            </a:pPr>
            <a:r>
              <a:rPr lang="zh-TW" altLang="en-US" sz="1600" b="1" dirty="0" smtClean="0"/>
              <a:t>資源行事曆</a:t>
            </a:r>
            <a:r>
              <a:rPr lang="en-US" altLang="zh-TW" sz="1600" b="1" dirty="0" smtClean="0"/>
              <a:t> (</a:t>
            </a:r>
            <a:r>
              <a:rPr lang="en-US" sz="1600" b="1" i="1" dirty="0"/>
              <a:t>Resource Calendars</a:t>
            </a:r>
            <a:r>
              <a:rPr lang="en-US" altLang="zh-TW" sz="1600" b="1" dirty="0" smtClean="0"/>
              <a:t>)</a:t>
            </a:r>
            <a:r>
              <a:rPr lang="en-US" altLang="zh-TW" sz="1600" b="1" dirty="0"/>
              <a:t> </a:t>
            </a:r>
            <a:r>
              <a:rPr lang="mr-IN" altLang="zh-TW" sz="1600" dirty="0"/>
              <a:t>–</a:t>
            </a:r>
            <a:r>
              <a:rPr lang="en-US" altLang="zh-TW" sz="1600" dirty="0"/>
              <a:t> </a:t>
            </a:r>
            <a:r>
              <a:rPr lang="zh-TW" altLang="en-US" sz="1600" dirty="0" smtClean="0"/>
              <a:t>取得賣方的資源，更新人員管理計畫書。</a:t>
            </a:r>
            <a:endParaRPr lang="en-US" altLang="zh-TW" sz="1600" dirty="0" smtClean="0"/>
          </a:p>
          <a:p>
            <a:pPr marL="527050" indent="-342900">
              <a:buClrTx/>
              <a:buFont typeface="+mj-lt"/>
              <a:buAutoNum type="arabicPeriod"/>
            </a:pPr>
            <a:r>
              <a:rPr lang="zh-TW" altLang="en-US" sz="1600" b="1" dirty="0"/>
              <a:t>變更</a:t>
            </a:r>
            <a:r>
              <a:rPr lang="zh-TW" altLang="en-US" sz="1600" b="1" dirty="0" smtClean="0"/>
              <a:t>申請</a:t>
            </a:r>
            <a:r>
              <a:rPr lang="en-US" altLang="zh-TW" sz="1600" b="1" dirty="0" smtClean="0"/>
              <a:t> (</a:t>
            </a:r>
            <a:r>
              <a:rPr lang="en-US" sz="1600" b="1" i="1" dirty="0"/>
              <a:t>Change Requests</a:t>
            </a:r>
            <a:r>
              <a:rPr lang="en-US" altLang="zh-TW" sz="1600" b="1" dirty="0" smtClean="0"/>
              <a:t>)</a:t>
            </a:r>
            <a:r>
              <a:rPr lang="en-US" altLang="zh-TW" sz="1600" b="1" dirty="0"/>
              <a:t> </a:t>
            </a:r>
            <a:r>
              <a:rPr lang="mr-IN" altLang="zh-TW" sz="1600" dirty="0"/>
              <a:t>–</a:t>
            </a:r>
            <a:r>
              <a:rPr lang="en-US" altLang="zh-TW" sz="1600" dirty="0"/>
              <a:t> </a:t>
            </a:r>
            <a:r>
              <a:rPr lang="zh-TW" altLang="en-US" sz="1600" dirty="0" smtClean="0"/>
              <a:t>任何計劃調整都要申請變更。</a:t>
            </a:r>
            <a:endParaRPr lang="en-US" altLang="zh-TW" sz="1600" b="1" dirty="0" smtClean="0"/>
          </a:p>
          <a:p>
            <a:pPr marL="527050" indent="-342900">
              <a:buClrTx/>
              <a:buFont typeface="+mj-lt"/>
              <a:buAutoNum type="arabicPeriod"/>
            </a:pPr>
            <a:r>
              <a:rPr lang="zh-TW" altLang="en-US" sz="1600" b="1" dirty="0" smtClean="0"/>
              <a:t>專案</a:t>
            </a:r>
            <a:r>
              <a:rPr lang="zh-TW" altLang="en-US" sz="1600" b="1" dirty="0"/>
              <a:t>管理計畫書</a:t>
            </a:r>
            <a:r>
              <a:rPr lang="zh-TW" altLang="en-US" sz="1600" b="1" dirty="0" smtClean="0"/>
              <a:t>更新</a:t>
            </a:r>
            <a:r>
              <a:rPr lang="en-US" altLang="zh-TW" sz="1600" b="1" dirty="0" smtClean="0"/>
              <a:t> (</a:t>
            </a:r>
            <a:r>
              <a:rPr lang="en-US" sz="1600" b="1" i="1" dirty="0"/>
              <a:t>Project Management Plan Updates</a:t>
            </a:r>
            <a:r>
              <a:rPr lang="en-US" altLang="zh-TW" sz="1600" b="1" dirty="0" smtClean="0"/>
              <a:t>)</a:t>
            </a:r>
            <a:r>
              <a:rPr lang="en-US" altLang="zh-TW" sz="1600" b="1" dirty="0"/>
              <a:t> </a:t>
            </a:r>
            <a:r>
              <a:rPr lang="mr-IN" altLang="zh-TW" sz="1600" dirty="0"/>
              <a:t>–</a:t>
            </a:r>
            <a:r>
              <a:rPr lang="en-US" altLang="zh-TW" sz="1600" dirty="0"/>
              <a:t> </a:t>
            </a:r>
            <a:r>
              <a:rPr lang="zh-TW" altLang="en-US" sz="1600" dirty="0" smtClean="0"/>
              <a:t>進行協商時，可能會對計畫做某些調整。</a:t>
            </a:r>
            <a:endParaRPr lang="en-US" altLang="zh-TW" sz="1600" b="1" dirty="0"/>
          </a:p>
          <a:p>
            <a:pPr marL="527050" indent="-342900">
              <a:buClrTx/>
              <a:buFont typeface="+mj-lt"/>
              <a:buAutoNum type="arabicPeriod"/>
            </a:pPr>
            <a:r>
              <a:rPr lang="zh-TW" altLang="en-US" sz="1600" b="1" dirty="0"/>
              <a:t>專案文件</a:t>
            </a:r>
            <a:r>
              <a:rPr lang="zh-TW" altLang="en-US" sz="1600" b="1" dirty="0" smtClean="0"/>
              <a:t>更新</a:t>
            </a:r>
            <a:r>
              <a:rPr lang="en-US" altLang="zh-TW" sz="1600" b="1" dirty="0" smtClean="0"/>
              <a:t> (</a:t>
            </a:r>
            <a:r>
              <a:rPr lang="en-US" sz="1600" b="1" i="1" dirty="0"/>
              <a:t>Project Documents Updates</a:t>
            </a:r>
            <a:r>
              <a:rPr lang="en-US" altLang="zh-TW" sz="1600" b="1" dirty="0" smtClean="0"/>
              <a:t>)</a:t>
            </a:r>
            <a:r>
              <a:rPr lang="en-US" altLang="zh-TW" sz="1600" b="1" dirty="0"/>
              <a:t> </a:t>
            </a:r>
            <a:r>
              <a:rPr lang="mr-IN" altLang="zh-TW" sz="1600" dirty="0" smtClean="0"/>
              <a:t>–</a:t>
            </a:r>
            <a:r>
              <a:rPr lang="zh-TW" altLang="en-US" sz="1600" dirty="0"/>
              <a:t>可能需要更新需求文件、需求追溯矩陣、風險登錄表</a:t>
            </a:r>
            <a:r>
              <a:rPr lang="zh-TW" altLang="en-US" sz="1600" dirty="0" smtClean="0"/>
              <a:t>。</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139</a:t>
            </a:fld>
            <a:endParaRPr lang="en" dirty="0">
              <a:solidFill>
                <a:schemeClr val="bg1"/>
              </a:solidFill>
            </a:endParaRPr>
          </a:p>
        </p:txBody>
      </p:sp>
    </p:spTree>
    <p:extLst>
      <p:ext uri="{BB962C8B-B14F-4D97-AF65-F5344CB8AC3E}">
        <p14:creationId xmlns:p14="http://schemas.microsoft.com/office/powerpoint/2010/main" val="1365035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a:t>
            </a:fld>
            <a:endParaRPr lang="en" dirty="0">
              <a:solidFill>
                <a:schemeClr val="bg1"/>
              </a:solidFill>
            </a:endParaRPr>
          </a:p>
        </p:txBody>
      </p:sp>
      <p:sp>
        <p:nvSpPr>
          <p:cNvPr id="6" name="Text Placeholder 2"/>
          <p:cNvSpPr>
            <a:spLocks noGrp="1"/>
          </p:cNvSpPr>
          <p:nvPr>
            <p:ph type="body" idx="1"/>
          </p:nvPr>
        </p:nvSpPr>
        <p:spPr>
          <a:xfrm>
            <a:off x="1101387" y="1041010"/>
            <a:ext cx="2938899" cy="3936855"/>
          </a:xfrm>
        </p:spPr>
        <p:txBody>
          <a:bodyPr/>
          <a:lstStyle/>
          <a:p>
            <a:pPr marL="187325" lvl="1" indent="-163513" eaLnBrk="0" fontAlgn="base" hangingPunct="0">
              <a:spcBef>
                <a:spcPct val="25000"/>
              </a:spcBef>
              <a:spcAft>
                <a:spcPct val="0"/>
              </a:spcAft>
              <a:buClrTx/>
              <a:buSzPct val="50000"/>
              <a:buBlip>
                <a:blip r:embed="rId2"/>
              </a:buBlip>
              <a:tabLst>
                <a:tab pos="914400" algn="l"/>
              </a:tabLst>
            </a:pPr>
            <a:r>
              <a:rPr lang="en-US" sz="1600" dirty="0" smtClean="0"/>
              <a:t>柏拉圖</a:t>
            </a:r>
            <a:r>
              <a:rPr lang="en-US" sz="1600" dirty="0"/>
              <a:t>(Pareto diagrams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依發生次數排序的特殊長條圖，顯示已識別的原因及其</a:t>
            </a:r>
            <a:r>
              <a:rPr lang="zh-TW" altLang="en-US" sz="1600" dirty="0" smtClean="0"/>
              <a:t>缺失數。它是奠基在「</a:t>
            </a:r>
            <a:r>
              <a:rPr lang="en-US" altLang="zh-TW" sz="1600" dirty="0" smtClean="0"/>
              <a:t>80/20</a:t>
            </a:r>
            <a:r>
              <a:rPr lang="zh-TW" altLang="en-US" sz="1600" dirty="0" smtClean="0"/>
              <a:t>原則」，多數問題由少數</a:t>
            </a:r>
            <a:r>
              <a:rPr lang="zh-TW" altLang="en-US" sz="1600" dirty="0"/>
              <a:t>原因</a:t>
            </a:r>
            <a:r>
              <a:rPr lang="zh-TW" altLang="en-US" sz="1600" dirty="0" smtClean="0"/>
              <a:t>造成。</a:t>
            </a:r>
            <a:endParaRPr lang="en-US"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286" y="1486048"/>
            <a:ext cx="4635500" cy="3238351"/>
          </a:xfrm>
          <a:prstGeom prst="rect">
            <a:avLst/>
          </a:prstGeom>
        </p:spPr>
      </p:pic>
    </p:spTree>
    <p:extLst>
      <p:ext uri="{BB962C8B-B14F-4D97-AF65-F5344CB8AC3E}">
        <p14:creationId xmlns:p14="http://schemas.microsoft.com/office/powerpoint/2010/main" val="9681001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12.3 Control Procurements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140</a:t>
            </a:fld>
            <a:endParaRPr lang="en" dirty="0">
              <a:solidFill>
                <a:schemeClr val="bg1"/>
              </a:solidFill>
            </a:endParaRPr>
          </a:p>
        </p:txBody>
      </p:sp>
      <p:sp>
        <p:nvSpPr>
          <p:cNvPr id="4" name="Rectangle 3"/>
          <p:cNvSpPr/>
          <p:nvPr/>
        </p:nvSpPr>
        <p:spPr>
          <a:xfrm>
            <a:off x="1104900" y="1307618"/>
            <a:ext cx="6724500" cy="738664"/>
          </a:xfrm>
          <a:prstGeom prst="rect">
            <a:avLst/>
          </a:prstGeom>
        </p:spPr>
        <p:txBody>
          <a:bodyPr wrap="square">
            <a:spAutoFit/>
          </a:bodyPr>
          <a:lstStyle/>
          <a:p>
            <a:r>
              <a:rPr lang="en-US" b="1" dirty="0"/>
              <a:t>12.3 Control Procurements</a:t>
            </a:r>
            <a:r>
              <a:rPr lang="zh-TW" altLang="en-US" b="1" dirty="0"/>
              <a:t> </a:t>
            </a:r>
            <a:r>
              <a:rPr lang="en-US" dirty="0"/>
              <a:t>—The process of managing procurement relationships, monitoring contract performance, and making changes and corrections as appropriate.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328725"/>
            <a:ext cx="7448791" cy="2525807"/>
          </a:xfrm>
          <a:prstGeom prst="rect">
            <a:avLst/>
          </a:prstGeom>
        </p:spPr>
      </p:pic>
    </p:spTree>
    <p:extLst>
      <p:ext uri="{BB962C8B-B14F-4D97-AF65-F5344CB8AC3E}">
        <p14:creationId xmlns:p14="http://schemas.microsoft.com/office/powerpoint/2010/main" val="17803411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Procurements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141</a:t>
            </a:fld>
            <a:endParaRPr lang="e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90" y="1025175"/>
            <a:ext cx="4788920" cy="3887208"/>
          </a:xfrm>
          <a:prstGeom prst="rect">
            <a:avLst/>
          </a:prstGeom>
        </p:spPr>
      </p:pic>
    </p:spTree>
    <p:extLst>
      <p:ext uri="{BB962C8B-B14F-4D97-AF65-F5344CB8AC3E}">
        <p14:creationId xmlns:p14="http://schemas.microsoft.com/office/powerpoint/2010/main" val="2048931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Procurements</a:t>
            </a:r>
            <a:r>
              <a:rPr lang="zh-TW" altLang="en-US" dirty="0" smtClean="0"/>
              <a:t>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採購管理計畫</a:t>
            </a:r>
            <a:r>
              <a:rPr lang="zh-TW" altLang="en-US" sz="1600" b="1" dirty="0" smtClean="0"/>
              <a:t>書 </a:t>
            </a:r>
            <a:r>
              <a:rPr lang="mr-IN" altLang="zh-TW" sz="1600" dirty="0" smtClean="0"/>
              <a:t>–</a:t>
            </a:r>
            <a:r>
              <a:rPr lang="zh-TW" altLang="en-US" sz="1600" dirty="0" smtClean="0"/>
              <a:t> 提供</a:t>
            </a:r>
            <a:r>
              <a:rPr lang="zh-TW" altLang="en-US" sz="1600" dirty="0"/>
              <a:t>採購管理流程</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採購</a:t>
            </a:r>
            <a:r>
              <a:rPr lang="zh-CN" altLang="en-US" sz="1600" b="1" dirty="0" smtClean="0"/>
              <a:t>文件</a:t>
            </a:r>
            <a:r>
              <a:rPr lang="zh-TW" altLang="en-US" sz="1600" b="1" dirty="0" smtClean="0"/>
              <a:t> </a:t>
            </a:r>
            <a:r>
              <a:rPr lang="mr-IN" altLang="zh-TW" sz="1600" dirty="0" smtClean="0"/>
              <a:t>–</a:t>
            </a:r>
            <a:r>
              <a:rPr lang="zh-TW" altLang="en-US" sz="1600" dirty="0" smtClean="0"/>
              <a:t> </a:t>
            </a:r>
            <a:r>
              <a:rPr lang="zh-TW" altLang="en-US" sz="1600" dirty="0"/>
              <a:t>採購合約及工作條款</a:t>
            </a:r>
            <a:r>
              <a:rPr lang="zh-TW" altLang="en-US" sz="1600" dirty="0" smtClean="0"/>
              <a:t>。</a:t>
            </a:r>
            <a:endParaRPr lang="en-US" altLang="zh-TW" sz="1600" dirty="0" smtClean="0"/>
          </a:p>
          <a:p>
            <a:pPr marL="527050" lvl="1" indent="-342900">
              <a:buClr>
                <a:schemeClr val="tx1"/>
              </a:buClr>
              <a:buFont typeface="+mj-lt"/>
              <a:buAutoNum type="arabicPeriod"/>
            </a:pPr>
            <a:r>
              <a:rPr lang="ja-JP" altLang="en-US" sz="1600" b="1" dirty="0"/>
              <a:t>協議</a:t>
            </a:r>
            <a:r>
              <a:rPr lang="mr-IN" altLang="zh-TW" sz="1600" dirty="0" smtClean="0"/>
              <a:t>–</a:t>
            </a:r>
            <a:r>
              <a:rPr lang="zh-TW" altLang="en-US" sz="1600" dirty="0" smtClean="0"/>
              <a:t> 提供</a:t>
            </a:r>
            <a:r>
              <a:rPr lang="zh-TW" altLang="en-US" sz="1600" dirty="0"/>
              <a:t>買賣雙方的權利及義務</a:t>
            </a:r>
            <a:r>
              <a:rPr lang="zh-TW" altLang="en-US" sz="1600" dirty="0" smtClean="0"/>
              <a:t>。</a:t>
            </a:r>
            <a:endParaRPr lang="en-US" altLang="zh-TW" sz="1600" b="1" dirty="0" smtClean="0"/>
          </a:p>
          <a:p>
            <a:pPr marL="527050" lvl="1" indent="-342900">
              <a:buClr>
                <a:schemeClr val="tx1"/>
              </a:buClr>
              <a:buFont typeface="+mj-lt"/>
              <a:buAutoNum type="arabicPeriod"/>
            </a:pPr>
            <a:r>
              <a:rPr lang="zh-TW" altLang="en-US" sz="1600" b="1" dirty="0"/>
              <a:t>核准的變更申請</a:t>
            </a:r>
            <a:r>
              <a:rPr lang="mr-IN" altLang="zh-TW" sz="1600" b="1" dirty="0" smtClean="0"/>
              <a:t>–</a:t>
            </a:r>
            <a:r>
              <a:rPr lang="zh-TW" altLang="en-US" sz="1600" b="1" dirty="0" smtClean="0"/>
              <a:t> </a:t>
            </a:r>
            <a:r>
              <a:rPr lang="zh-TW" altLang="en-US" sz="1600" dirty="0"/>
              <a:t>合約條款及條件的</a:t>
            </a:r>
            <a:r>
              <a:rPr lang="zh-TW" altLang="en-US" sz="1600" dirty="0" smtClean="0"/>
              <a:t>修改。</a:t>
            </a:r>
            <a:endParaRPr lang="en-US" altLang="zh-TW" sz="1600" dirty="0" smtClean="0"/>
          </a:p>
          <a:p>
            <a:pPr marL="527050" lvl="1" indent="-342900">
              <a:buClr>
                <a:schemeClr val="tx1"/>
              </a:buClr>
              <a:buFont typeface="+mj-lt"/>
              <a:buAutoNum type="arabicPeriod"/>
            </a:pPr>
            <a:r>
              <a:rPr lang="zh-TW" altLang="en-US" sz="1600" b="1" dirty="0"/>
              <a:t>工作績效報告</a:t>
            </a:r>
            <a:r>
              <a:rPr lang="mr-IN" altLang="zh-TW" sz="1600" dirty="0" smtClean="0"/>
              <a:t>–</a:t>
            </a:r>
            <a:r>
              <a:rPr lang="zh-TW" altLang="en-US" sz="1600" dirty="0" smtClean="0"/>
              <a:t> </a:t>
            </a:r>
            <a:r>
              <a:rPr lang="zh-TW" altLang="en-US" sz="1600" dirty="0"/>
              <a:t>賣家發展的技術文件及其他交付</a:t>
            </a:r>
            <a:r>
              <a:rPr lang="zh-TW" altLang="en-US" sz="1600" dirty="0" smtClean="0"/>
              <a:t>資訊，及工作進度報告。</a:t>
            </a:r>
            <a:endParaRPr lang="en-US" altLang="zh-TW" sz="1600" b="1" dirty="0" smtClean="0"/>
          </a:p>
          <a:p>
            <a:pPr marL="527050" lvl="1" indent="-342900">
              <a:buClr>
                <a:schemeClr val="tx1"/>
              </a:buClr>
              <a:buFont typeface="+mj-lt"/>
              <a:buAutoNum type="arabicPeriod"/>
            </a:pPr>
            <a:r>
              <a:rPr lang="zh-TW" altLang="en-US" sz="1600" b="1" dirty="0"/>
              <a:t>工作績效資料</a:t>
            </a:r>
            <a:r>
              <a:rPr lang="mr-IN" altLang="zh-TW" sz="1600" dirty="0" smtClean="0"/>
              <a:t>–</a:t>
            </a:r>
            <a:r>
              <a:rPr lang="zh-TW" altLang="en-US" sz="1600" dirty="0" smtClean="0"/>
              <a:t> </a:t>
            </a:r>
            <a:r>
              <a:rPr lang="zh-TW" altLang="en-US" sz="1600" dirty="0"/>
              <a:t>滿足品質標準的程度</a:t>
            </a:r>
            <a:r>
              <a:rPr lang="zh-TW" altLang="en-US" sz="1600" dirty="0" smtClean="0"/>
              <a:t>，</a:t>
            </a:r>
            <a:r>
              <a:rPr lang="zh-TW" altLang="en-US" sz="1600" dirty="0"/>
              <a:t>已</a:t>
            </a:r>
            <a:r>
              <a:rPr lang="zh-TW" altLang="en-US" sz="1600" dirty="0" smtClean="0"/>
              <a:t>發生的</a:t>
            </a:r>
            <a:r>
              <a:rPr lang="zh-TW" altLang="en-US" sz="1600" dirty="0"/>
              <a:t>成本</a:t>
            </a:r>
            <a:r>
              <a:rPr lang="zh-TW" altLang="en-US" sz="1600" dirty="0" smtClean="0"/>
              <a:t>。</a:t>
            </a:r>
            <a:endParaRPr lang="en-US" altLang="zh-TW" sz="1600" b="1"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142</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合約變更控制系統</a:t>
            </a:r>
            <a:r>
              <a:rPr lang="en-US" sz="1600" b="1" dirty="0"/>
              <a:t> </a:t>
            </a:r>
            <a:r>
              <a:rPr lang="mr-IN" altLang="zh-TW" sz="1600" dirty="0" smtClean="0"/>
              <a:t>–</a:t>
            </a:r>
            <a:r>
              <a:rPr lang="zh-TW" altLang="en-US" sz="1600" dirty="0" smtClean="0"/>
              <a:t> </a:t>
            </a:r>
            <a:r>
              <a:rPr lang="zh-TW" altLang="en-US" sz="1600" dirty="0"/>
              <a:t>定義變更合約的流程</a:t>
            </a:r>
            <a:r>
              <a:rPr lang="zh-TW" altLang="en-US" sz="1600" dirty="0" smtClean="0"/>
              <a:t>。</a:t>
            </a:r>
            <a:endParaRPr lang="en-US" altLang="zh-TW" sz="1600" dirty="0" smtClean="0"/>
          </a:p>
          <a:p>
            <a:pPr marL="527050" lvl="1" indent="-342900">
              <a:buClrTx/>
              <a:buFont typeface="+mj-lt"/>
              <a:buAutoNum type="arabicPeriod"/>
            </a:pPr>
            <a:r>
              <a:rPr lang="zh-TW" altLang="en-US" sz="1600" b="1" dirty="0"/>
              <a:t>採購績效</a:t>
            </a:r>
            <a:r>
              <a:rPr lang="zh-TW" altLang="en-US" sz="1600" b="1" dirty="0" smtClean="0"/>
              <a:t>審查 </a:t>
            </a:r>
            <a:r>
              <a:rPr lang="mr-IN" altLang="zh-TW" sz="1600" dirty="0" smtClean="0"/>
              <a:t>–</a:t>
            </a:r>
            <a:r>
              <a:rPr lang="zh-TW" altLang="en-US" sz="1600" dirty="0" smtClean="0"/>
              <a:t> </a:t>
            </a:r>
            <a:r>
              <a:rPr lang="zh-TW" altLang="en-US" sz="1600" dirty="0"/>
              <a:t>審查賣方是否在規定的成本及時程內，完成專案範疇及</a:t>
            </a:r>
            <a:r>
              <a:rPr lang="zh-TW" altLang="en-US" sz="1600" dirty="0" smtClean="0"/>
              <a:t>品質，與工作有關。</a:t>
            </a:r>
            <a:endParaRPr lang="en-US" altLang="zh-TW" sz="1600" dirty="0"/>
          </a:p>
          <a:p>
            <a:pPr marL="527050" lvl="1" indent="-342900">
              <a:buClrTx/>
              <a:buFont typeface="+mj-lt"/>
              <a:buAutoNum type="arabicPeriod"/>
            </a:pPr>
            <a:r>
              <a:rPr lang="zh-TW" altLang="en-US" sz="1600" b="1" dirty="0"/>
              <a:t>檢驗及</a:t>
            </a:r>
            <a:r>
              <a:rPr lang="zh-TW" altLang="en-US" sz="1600" b="1" dirty="0" smtClean="0"/>
              <a:t>稽核 </a:t>
            </a:r>
            <a:r>
              <a:rPr lang="mr-IN" altLang="zh-TW" sz="1600" dirty="0" smtClean="0"/>
              <a:t>–</a:t>
            </a:r>
            <a:r>
              <a:rPr lang="zh-TW" altLang="en-US" sz="1600" dirty="0" smtClean="0"/>
              <a:t> </a:t>
            </a:r>
            <a:r>
              <a:rPr lang="zh-TW" altLang="en-US" sz="1600" dirty="0"/>
              <a:t>驗證賣方的工作流程或交付標的是否符合合約的</a:t>
            </a:r>
            <a:r>
              <a:rPr lang="zh-TW" altLang="en-US" sz="1600" dirty="0" smtClean="0"/>
              <a:t>規範，與交付物有關。</a:t>
            </a:r>
            <a:endParaRPr lang="en-US" altLang="zh-TW" sz="1600" dirty="0"/>
          </a:p>
          <a:p>
            <a:pPr marL="527050" lvl="1" indent="-342900">
              <a:buClrTx/>
              <a:buFont typeface="+mj-lt"/>
              <a:buAutoNum type="arabicPeriod"/>
            </a:pPr>
            <a:r>
              <a:rPr lang="zh-TW" altLang="en-US" sz="1600" b="1" dirty="0"/>
              <a:t>績效</a:t>
            </a:r>
            <a:r>
              <a:rPr lang="zh-TW" altLang="en-US" sz="1600" b="1" dirty="0" smtClean="0"/>
              <a:t>報告 </a:t>
            </a:r>
            <a:r>
              <a:rPr lang="mr-IN" altLang="zh-TW" sz="1600" dirty="0" smtClean="0"/>
              <a:t>–</a:t>
            </a:r>
            <a:r>
              <a:rPr lang="zh-TW" altLang="en-US" sz="1600" dirty="0" smtClean="0"/>
              <a:t> </a:t>
            </a:r>
            <a:r>
              <a:rPr lang="zh-TW" altLang="en-US" sz="1600" dirty="0"/>
              <a:t>由賣方</a:t>
            </a:r>
            <a:r>
              <a:rPr lang="zh-TW" altLang="en-US" sz="1600" dirty="0" smtClean="0"/>
              <a:t>提供執行</a:t>
            </a:r>
            <a:r>
              <a:rPr lang="zh-TW" altLang="en-US" sz="1600" dirty="0"/>
              <a:t>合約的</a:t>
            </a:r>
            <a:r>
              <a:rPr lang="zh-TW" altLang="en-US" sz="1600" dirty="0" smtClean="0"/>
              <a:t>現況。</a:t>
            </a:r>
            <a:endParaRPr lang="en-US" altLang="zh-TW" sz="1600" dirty="0"/>
          </a:p>
          <a:p>
            <a:pPr marL="527050" lvl="1" indent="-342900">
              <a:buClrTx/>
              <a:buFont typeface="+mj-lt"/>
              <a:buAutoNum type="arabicPeriod"/>
            </a:pPr>
            <a:r>
              <a:rPr lang="zh-TW" altLang="en-US" sz="1600" b="1" dirty="0"/>
              <a:t>付款</a:t>
            </a:r>
            <a:r>
              <a:rPr lang="zh-TW" altLang="en-US" sz="1600" b="1" dirty="0" smtClean="0"/>
              <a:t>系統 </a:t>
            </a:r>
            <a:r>
              <a:rPr lang="mr-IN" altLang="zh-TW" sz="1600" dirty="0" smtClean="0"/>
              <a:t>–</a:t>
            </a:r>
            <a:r>
              <a:rPr lang="zh-TW" altLang="en-US" sz="1600" dirty="0" smtClean="0"/>
              <a:t>買方付款給賣方的機制 。</a:t>
            </a:r>
            <a:endParaRPr lang="en-US" altLang="zh-TW" sz="1600" dirty="0"/>
          </a:p>
          <a:p>
            <a:pPr marL="527050" lvl="1" indent="-342900">
              <a:buClrTx/>
              <a:buFont typeface="+mj-lt"/>
              <a:buAutoNum type="arabicPeriod"/>
            </a:pPr>
            <a:r>
              <a:rPr lang="zh-TW" altLang="en-US" sz="1600" b="1" dirty="0" smtClean="0"/>
              <a:t>訴求管理 </a:t>
            </a:r>
            <a:r>
              <a:rPr lang="mr-IN" altLang="zh-TW" sz="1600" dirty="0" smtClean="0"/>
              <a:t>–</a:t>
            </a:r>
            <a:r>
              <a:rPr lang="zh-TW" altLang="en-US" sz="1600" dirty="0" smtClean="0"/>
              <a:t> 當買賣雙方有爭議時，應依照合約的解釋解決爭議。</a:t>
            </a:r>
            <a:endParaRPr lang="en-US" altLang="zh-TW" sz="1600" dirty="0"/>
          </a:p>
          <a:p>
            <a:pPr marL="527050" lvl="1" indent="-342900">
              <a:buClrTx/>
              <a:buFont typeface="+mj-lt"/>
              <a:buAutoNum type="arabicPeriod"/>
            </a:pPr>
            <a:r>
              <a:rPr lang="zh-TW" altLang="en-US" sz="1600" b="1" dirty="0" smtClean="0"/>
              <a:t>記錄</a:t>
            </a:r>
            <a:r>
              <a:rPr lang="zh-TW" altLang="en-US" sz="1600" b="1" dirty="0"/>
              <a:t>管理系統 </a:t>
            </a:r>
            <a:r>
              <a:rPr lang="mr-IN" altLang="zh-TW" sz="1600" dirty="0"/>
              <a:t>–</a:t>
            </a:r>
            <a:r>
              <a:rPr lang="zh-TW" altLang="en-US" sz="1600" dirty="0"/>
              <a:t> 管理合約，採購文件及記錄，</a:t>
            </a:r>
            <a:r>
              <a:rPr lang="zh-TW" altLang="en-US" sz="1600" dirty="0" smtClean="0"/>
              <a:t>和將其歸檔的系統。</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128466503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Procurements</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zh-TW" altLang="en-US" sz="1600" b="1" dirty="0"/>
              <a:t>工作績效資訊</a:t>
            </a:r>
            <a:r>
              <a:rPr lang="en-US" sz="1600" b="1" dirty="0"/>
              <a:t> </a:t>
            </a:r>
            <a:r>
              <a:rPr lang="en-US" sz="1600" b="1" dirty="0" smtClean="0"/>
              <a:t>(</a:t>
            </a:r>
            <a:r>
              <a:rPr lang="en-US" sz="1600" b="1" i="1" dirty="0"/>
              <a:t>Work Performance Information</a:t>
            </a:r>
            <a:r>
              <a:rPr lang="en-US" sz="1600" b="1" dirty="0" smtClean="0"/>
              <a:t>)</a:t>
            </a:r>
            <a:r>
              <a:rPr lang="zh-TW" altLang="en-US" sz="1600" b="1" dirty="0" smtClean="0"/>
              <a:t> </a:t>
            </a:r>
            <a:r>
              <a:rPr lang="mr-IN" altLang="zh-TW" sz="1600" dirty="0"/>
              <a:t>–</a:t>
            </a:r>
            <a:r>
              <a:rPr lang="zh-TW" altLang="en-US" sz="1600" dirty="0"/>
              <a:t> 提供辨識現有或潛在問題的</a:t>
            </a:r>
            <a:r>
              <a:rPr lang="zh-TW" altLang="en-US" sz="1600" dirty="0" smtClean="0"/>
              <a:t>依據，追踨</a:t>
            </a:r>
            <a:r>
              <a:rPr lang="zh-TW" altLang="en-US" sz="1600" dirty="0"/>
              <a:t>期望從供應商收到的交付</a:t>
            </a:r>
            <a:r>
              <a:rPr lang="zh-TW" altLang="en-US" sz="1600" dirty="0" smtClean="0"/>
              <a:t>標的，有助於</a:t>
            </a:r>
            <a:r>
              <a:rPr lang="zh-TW" altLang="en-US" sz="1600" dirty="0"/>
              <a:t>處理與供應商發生的糾紛 </a:t>
            </a:r>
            <a:r>
              <a:rPr lang="zh-TW" altLang="en-US" sz="1600" dirty="0" smtClean="0"/>
              <a:t>。</a:t>
            </a:r>
            <a:endParaRPr lang="en-US" altLang="zh-TW" sz="1600" dirty="0"/>
          </a:p>
          <a:p>
            <a:pPr marL="527050" indent="-342900">
              <a:buClr>
                <a:schemeClr val="tx1"/>
              </a:buClr>
              <a:buFont typeface="+mj-lt"/>
              <a:buAutoNum type="arabicPeriod"/>
            </a:pPr>
            <a:r>
              <a:rPr lang="en-US" sz="1600" b="1" dirty="0"/>
              <a:t>變更申請 </a:t>
            </a:r>
            <a:r>
              <a:rPr lang="en-US" sz="1600" b="1" dirty="0" smtClean="0"/>
              <a:t>(</a:t>
            </a:r>
            <a:r>
              <a:rPr lang="en-US" sz="1600" b="1" i="1" dirty="0" smtClean="0"/>
              <a:t>Change </a:t>
            </a:r>
            <a:r>
              <a:rPr lang="en-US" sz="1600" b="1" i="1" dirty="0"/>
              <a:t>Requests</a:t>
            </a:r>
            <a:r>
              <a:rPr lang="en-US" sz="1600" b="1" dirty="0" smtClean="0"/>
              <a:t>)</a:t>
            </a:r>
            <a:r>
              <a:rPr lang="zh-TW" altLang="en-US" sz="1600" b="1" dirty="0" smtClean="0"/>
              <a:t> </a:t>
            </a:r>
            <a:r>
              <a:rPr lang="mr-IN" altLang="zh-TW" sz="1600" dirty="0" smtClean="0"/>
              <a:t>–</a:t>
            </a:r>
            <a:r>
              <a:rPr lang="zh-TW" altLang="en-US" sz="1600" dirty="0"/>
              <a:t>任何計劃調整都要申請變更。</a:t>
            </a:r>
            <a:endParaRPr lang="en-US" altLang="zh-TW" sz="1600" dirty="0"/>
          </a:p>
          <a:p>
            <a:pPr marL="527050" indent="-342900">
              <a:buClr>
                <a:schemeClr val="tx1"/>
              </a:buClr>
              <a:buFont typeface="+mj-lt"/>
              <a:buAutoNum type="arabicPeriod"/>
            </a:pPr>
            <a:r>
              <a:rPr lang="en-US" sz="1600" b="1" dirty="0" smtClean="0"/>
              <a:t>專案管理計畫書更新</a:t>
            </a:r>
            <a:r>
              <a:rPr lang="en-US" sz="1600" b="1" dirty="0"/>
              <a:t> (Project Management Plan Updates)</a:t>
            </a:r>
            <a:r>
              <a:rPr lang="zh-TW" altLang="en-US" sz="1600" b="1" dirty="0"/>
              <a:t> </a:t>
            </a:r>
            <a:r>
              <a:rPr lang="mr-IN" altLang="zh-TW" sz="1600" dirty="0" smtClean="0"/>
              <a:t>–</a:t>
            </a:r>
            <a:r>
              <a:rPr lang="zh-TW" altLang="en-US" sz="1600" dirty="0"/>
              <a:t>進行協商時，可能會對計畫做某些調整。</a:t>
            </a:r>
            <a:endParaRPr lang="en-US" sz="1600" b="1" dirty="0"/>
          </a:p>
          <a:p>
            <a:pPr marL="527050" indent="-342900">
              <a:buClr>
                <a:schemeClr val="tx1"/>
              </a:buClr>
              <a:buFont typeface="+mj-lt"/>
              <a:buAutoNum type="arabicPeriod"/>
            </a:pPr>
            <a:r>
              <a:rPr lang="en-US" sz="1600" b="1" dirty="0"/>
              <a:t>專案文件更新 (Project Documents Updates)</a:t>
            </a:r>
            <a:r>
              <a:rPr lang="zh-TW" altLang="en-US" sz="1600" b="1" dirty="0"/>
              <a:t> </a:t>
            </a:r>
            <a:r>
              <a:rPr lang="mr-IN" altLang="zh-TW" sz="1600" dirty="0" smtClean="0"/>
              <a:t>–</a:t>
            </a:r>
            <a:r>
              <a:rPr lang="zh-TW" altLang="en-US" sz="1600" dirty="0"/>
              <a:t>可能需要</a:t>
            </a:r>
            <a:r>
              <a:rPr lang="zh-TW" altLang="en-US" sz="1600" dirty="0" smtClean="0"/>
              <a:t>更新</a:t>
            </a:r>
            <a:r>
              <a:rPr lang="zh-TW" altLang="en-US" sz="1600" dirty="0"/>
              <a:t>採購</a:t>
            </a:r>
            <a:r>
              <a:rPr lang="zh-TW" altLang="en-US" sz="1600" dirty="0" smtClean="0"/>
              <a:t>文件、</a:t>
            </a:r>
            <a:r>
              <a:rPr lang="zh-TW" altLang="en-US" sz="1600" dirty="0"/>
              <a:t> 往來</a:t>
            </a:r>
            <a:r>
              <a:rPr lang="zh-TW" altLang="en-US" sz="1600" dirty="0" smtClean="0"/>
              <a:t>信函、支付</a:t>
            </a:r>
            <a:r>
              <a:rPr lang="zh-TW" altLang="en-US" sz="1600" dirty="0"/>
              <a:t>計畫及</a:t>
            </a:r>
            <a:r>
              <a:rPr lang="zh-TW" altLang="en-US" sz="1600" dirty="0" smtClean="0"/>
              <a:t>要求、賣方</a:t>
            </a:r>
            <a:r>
              <a:rPr lang="zh-TW" altLang="en-US" sz="1600" dirty="0"/>
              <a:t>績效評估文件 </a:t>
            </a:r>
            <a:r>
              <a:rPr lang="zh-TW" altLang="en-US" sz="1600" dirty="0" smtClean="0"/>
              <a:t>。</a:t>
            </a:r>
            <a:endParaRPr lang="en-US" altLang="zh-TW" sz="1600" dirty="0" smtClean="0"/>
          </a:p>
          <a:p>
            <a:pPr marL="527050" indent="-342900">
              <a:buClr>
                <a:schemeClr val="tx1"/>
              </a:buClr>
              <a:buFont typeface="+mj-lt"/>
              <a:buAutoNum type="arabicPeriod"/>
            </a:pPr>
            <a:r>
              <a:rPr lang="zh-TW" altLang="en-US" sz="1600" b="1" dirty="0"/>
              <a:t>組織流程資產更新 </a:t>
            </a:r>
            <a:r>
              <a:rPr lang="en-US" altLang="zh-TW" sz="1600" b="1" dirty="0"/>
              <a:t>(</a:t>
            </a:r>
            <a:r>
              <a:rPr lang="en-US" sz="1600" b="1" i="1" dirty="0"/>
              <a:t>Organizational Process Assets Updates</a:t>
            </a:r>
            <a:r>
              <a:rPr lang="en-US" altLang="zh-TW" sz="1600" b="1" dirty="0"/>
              <a:t>)</a:t>
            </a:r>
            <a:r>
              <a:rPr lang="mr-IN" altLang="zh-TW" sz="1600" dirty="0" smtClean="0"/>
              <a:t>–</a:t>
            </a:r>
            <a:r>
              <a:rPr lang="zh-TW" altLang="en-US" sz="1600" dirty="0"/>
              <a:t>更新採購檔案、 交付標的的允收、 經驗學習文件到組織流程</a:t>
            </a:r>
            <a:r>
              <a:rPr lang="zh-TW" altLang="en-US" sz="1600" dirty="0" smtClean="0"/>
              <a:t>資產。</a:t>
            </a:r>
            <a:endParaRPr lang="en-US" altLang="zh-TW" sz="1600" dirty="0"/>
          </a:p>
          <a:p>
            <a:pPr marL="527050" indent="-342900">
              <a:buClr>
                <a:schemeClr val="tx1"/>
              </a:buClr>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143</a:t>
            </a:fld>
            <a:endParaRPr lang="en" dirty="0">
              <a:solidFill>
                <a:schemeClr val="bg1"/>
              </a:solidFill>
            </a:endParaRPr>
          </a:p>
        </p:txBody>
      </p:sp>
    </p:spTree>
    <p:extLst>
      <p:ext uri="{BB962C8B-B14F-4D97-AF65-F5344CB8AC3E}">
        <p14:creationId xmlns:p14="http://schemas.microsoft.com/office/powerpoint/2010/main" val="4557203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 Close Procurements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144</a:t>
            </a:fld>
            <a:endParaRPr lang="en" dirty="0">
              <a:solidFill>
                <a:schemeClr val="bg1"/>
              </a:solidFill>
            </a:endParaRPr>
          </a:p>
        </p:txBody>
      </p:sp>
      <p:sp>
        <p:nvSpPr>
          <p:cNvPr id="4" name="Rectangle 3"/>
          <p:cNvSpPr/>
          <p:nvPr/>
        </p:nvSpPr>
        <p:spPr>
          <a:xfrm>
            <a:off x="1104900" y="1314717"/>
            <a:ext cx="6724500" cy="307777"/>
          </a:xfrm>
          <a:prstGeom prst="rect">
            <a:avLst/>
          </a:prstGeom>
        </p:spPr>
        <p:txBody>
          <a:bodyPr wrap="square">
            <a:spAutoFit/>
          </a:bodyPr>
          <a:lstStyle/>
          <a:p>
            <a:r>
              <a:rPr lang="en-US" b="1" dirty="0"/>
              <a:t>12.4 Close Procurements</a:t>
            </a:r>
            <a:r>
              <a:rPr lang="zh-TW" altLang="en-US" b="1" dirty="0"/>
              <a:t> </a:t>
            </a:r>
            <a:r>
              <a:rPr lang="en-US" dirty="0"/>
              <a:t>—The process of completing each project procurement.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912036"/>
            <a:ext cx="7166730" cy="1629817"/>
          </a:xfrm>
          <a:prstGeom prst="rect">
            <a:avLst/>
          </a:prstGeom>
        </p:spPr>
      </p:pic>
    </p:spTree>
    <p:extLst>
      <p:ext uri="{BB962C8B-B14F-4D97-AF65-F5344CB8AC3E}">
        <p14:creationId xmlns:p14="http://schemas.microsoft.com/office/powerpoint/2010/main" val="13036174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 Procurements</a:t>
            </a:r>
            <a:r>
              <a:rPr lang="en-US" dirty="0"/>
              <a: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145</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454" y="1025175"/>
            <a:ext cx="6153391" cy="3906915"/>
          </a:xfrm>
          <a:prstGeom prst="rect">
            <a:avLst/>
          </a:prstGeom>
        </p:spPr>
      </p:pic>
    </p:spTree>
    <p:extLst>
      <p:ext uri="{BB962C8B-B14F-4D97-AF65-F5344CB8AC3E}">
        <p14:creationId xmlns:p14="http://schemas.microsoft.com/office/powerpoint/2010/main" val="14953235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 </a:t>
            </a:r>
            <a:r>
              <a:rPr lang="en-US" dirty="0" smtClean="0"/>
              <a:t>Procurements</a:t>
            </a:r>
            <a:r>
              <a:rPr lang="zh-TW" altLang="en-US" dirty="0" smtClean="0"/>
              <a:t> </a:t>
            </a:r>
            <a:r>
              <a:rPr lang="mr-IN" altLang="zh-TW" dirty="0" smtClean="0"/>
              <a:t>–</a:t>
            </a:r>
            <a:r>
              <a:rPr lang="zh-TW" altLang="en-US" dirty="0" smtClean="0"/>
              <a:t> </a:t>
            </a:r>
            <a:r>
              <a:rPr lang="en-US" altLang="zh-TW" dirty="0" smtClean="0"/>
              <a:t>Inputs</a:t>
            </a:r>
            <a:r>
              <a:rPr lang="zh-TW" altLang="en-US" dirty="0" smtClean="0"/>
              <a:t> </a:t>
            </a:r>
            <a:r>
              <a:rPr lang="en-US" altLang="zh-TW" dirty="0" smtClean="0"/>
              <a:t>&amp;</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460794"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採購管理計畫</a:t>
            </a:r>
            <a:r>
              <a:rPr lang="zh-TW" altLang="en-US" sz="1600" b="1" dirty="0" smtClean="0"/>
              <a:t>書 </a:t>
            </a:r>
            <a:r>
              <a:rPr lang="mr-IN" altLang="zh-TW" sz="1600" dirty="0" smtClean="0"/>
              <a:t>–</a:t>
            </a:r>
            <a:r>
              <a:rPr lang="zh-TW" altLang="en-US" sz="1600" dirty="0" smtClean="0"/>
              <a:t> 提供</a:t>
            </a:r>
            <a:r>
              <a:rPr lang="zh-TW" altLang="en-US" sz="1600" dirty="0"/>
              <a:t>結束採購的細節及指南</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採購</a:t>
            </a:r>
            <a:r>
              <a:rPr lang="zh-CN" altLang="en-US" sz="1600" b="1" dirty="0" smtClean="0"/>
              <a:t>文件</a:t>
            </a:r>
            <a:r>
              <a:rPr lang="zh-TW" altLang="en-US" sz="1600" b="1" dirty="0" smtClean="0"/>
              <a:t> </a:t>
            </a:r>
            <a:r>
              <a:rPr lang="mr-IN" altLang="zh-TW" sz="1600" dirty="0" smtClean="0"/>
              <a:t>–</a:t>
            </a:r>
            <a:r>
              <a:rPr lang="zh-TW" altLang="en-US" sz="1600" dirty="0" smtClean="0"/>
              <a:t> </a:t>
            </a:r>
            <a:r>
              <a:rPr lang="zh-TW" altLang="en-US" sz="1600" dirty="0"/>
              <a:t>合約時程、範疇、品質及成本的績效</a:t>
            </a:r>
            <a:r>
              <a:rPr lang="zh-TW" altLang="en-US" sz="1600" dirty="0" smtClean="0"/>
              <a:t>資訊，和合約</a:t>
            </a:r>
            <a:r>
              <a:rPr lang="zh-TW" altLang="en-US" sz="1600" dirty="0"/>
              <a:t>變更文件，支付記錄，檢驗結果</a:t>
            </a:r>
            <a:r>
              <a:rPr lang="zh-TW" altLang="en-US" sz="1600" dirty="0" smtClean="0"/>
              <a:t>。</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146</a:t>
            </a:fld>
            <a:endParaRPr lang="en" dirty="0">
              <a:solidFill>
                <a:schemeClr val="bg1"/>
              </a:solidFill>
            </a:endParaRPr>
          </a:p>
        </p:txBody>
      </p:sp>
      <p:sp>
        <p:nvSpPr>
          <p:cNvPr id="6" name="Text Placeholder 2"/>
          <p:cNvSpPr>
            <a:spLocks noGrp="1"/>
          </p:cNvSpPr>
          <p:nvPr>
            <p:ph type="body" idx="1"/>
          </p:nvPr>
        </p:nvSpPr>
        <p:spPr>
          <a:xfrm>
            <a:off x="5161485" y="1041010"/>
            <a:ext cx="3681900"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採購稽核</a:t>
            </a:r>
            <a:r>
              <a:rPr lang="en-US" sz="1600" b="1" dirty="0"/>
              <a:t> </a:t>
            </a:r>
            <a:r>
              <a:rPr lang="mr-IN" altLang="zh-TW" sz="1600" dirty="0" smtClean="0"/>
              <a:t>–</a:t>
            </a:r>
            <a:r>
              <a:rPr lang="zh-TW" altLang="en-US" sz="1600" dirty="0" smtClean="0"/>
              <a:t> </a:t>
            </a:r>
            <a:r>
              <a:rPr lang="zh-TW" altLang="en-US" sz="1600" dirty="0"/>
              <a:t>從「規劃採購管理」到「控制採購」等採購流程的結構化審查</a:t>
            </a:r>
            <a:r>
              <a:rPr lang="zh-TW" altLang="en-US" sz="1600" dirty="0" smtClean="0"/>
              <a:t>。</a:t>
            </a:r>
            <a:endParaRPr lang="en-US" altLang="zh-TW" sz="1600" dirty="0" smtClean="0"/>
          </a:p>
          <a:p>
            <a:pPr marL="527050" lvl="1" indent="-342900">
              <a:buClrTx/>
              <a:buFont typeface="+mj-lt"/>
              <a:buAutoNum type="arabicPeriod"/>
            </a:pPr>
            <a:r>
              <a:rPr lang="zh-TW" altLang="en-US" sz="1600" b="1" dirty="0"/>
              <a:t>採購</a:t>
            </a:r>
            <a:r>
              <a:rPr lang="zh-TW" altLang="en-US" sz="1600" b="1" dirty="0" smtClean="0"/>
              <a:t>談判 </a:t>
            </a:r>
            <a:r>
              <a:rPr lang="mr-IN" altLang="zh-TW" sz="1600" dirty="0" smtClean="0"/>
              <a:t>–</a:t>
            </a:r>
            <a:r>
              <a:rPr lang="zh-TW" altLang="en-US" sz="1600" dirty="0" smtClean="0"/>
              <a:t> </a:t>
            </a:r>
            <a:r>
              <a:rPr lang="zh-TW" altLang="en-US" sz="1600" dirty="0"/>
              <a:t>透過談判公平解決全部未決議題，求償及爭議等問題</a:t>
            </a:r>
            <a:r>
              <a:rPr lang="zh-TW" altLang="en-US" sz="1600" dirty="0" smtClean="0"/>
              <a:t>。</a:t>
            </a:r>
            <a:r>
              <a:rPr lang="zh-TW" altLang="en-US" sz="1600" dirty="0"/>
              <a:t>當談判無法解決時，可以嘗試用調解</a:t>
            </a:r>
            <a:r>
              <a:rPr lang="en-US" altLang="zh-TW" sz="1600" dirty="0"/>
              <a:t>(mediation)</a:t>
            </a:r>
            <a:r>
              <a:rPr lang="zh-TW" altLang="en-US" sz="1600" dirty="0"/>
              <a:t>或仲裁</a:t>
            </a:r>
            <a:r>
              <a:rPr lang="en-US" altLang="zh-TW" sz="1600" dirty="0"/>
              <a:t>(arbitration)</a:t>
            </a:r>
            <a:r>
              <a:rPr lang="zh-TW" altLang="en-US" sz="1600" dirty="0"/>
              <a:t>等</a:t>
            </a:r>
            <a:r>
              <a:rPr lang="zh-TW" altLang="en-US" sz="1600" dirty="0" smtClean="0"/>
              <a:t>替代</a:t>
            </a:r>
            <a:r>
              <a:rPr lang="zh-TW" altLang="en-US" sz="1600" dirty="0"/>
              <a:t>  爭議解決方案</a:t>
            </a:r>
            <a:r>
              <a:rPr lang="en-US" altLang="zh-TW" sz="1600" dirty="0"/>
              <a:t>(ADR</a:t>
            </a:r>
            <a:r>
              <a:rPr lang="en-US" altLang="zh-TW" sz="1600" dirty="0" smtClean="0"/>
              <a:t>)</a:t>
            </a:r>
            <a:r>
              <a:rPr lang="zh-TW" altLang="en-US" sz="1600" dirty="0" smtClean="0"/>
              <a:t>。如果上述方法皆無效，則付諸法庭訴訟。</a:t>
            </a:r>
            <a:endParaRPr lang="en-US" altLang="zh-TW" sz="1600" dirty="0"/>
          </a:p>
          <a:p>
            <a:pPr marL="527050" lvl="1" indent="-342900">
              <a:buClrTx/>
              <a:buFont typeface="+mj-lt"/>
              <a:buAutoNum type="arabicPeriod"/>
            </a:pPr>
            <a:r>
              <a:rPr lang="zh-TW" altLang="en-US" sz="1600" b="1" dirty="0"/>
              <a:t>記錄管理系統</a:t>
            </a:r>
            <a:r>
              <a:rPr lang="zh-TW" altLang="en-US" sz="1600" b="1" dirty="0" smtClean="0"/>
              <a:t> </a:t>
            </a:r>
            <a:r>
              <a:rPr lang="mr-IN" altLang="zh-TW" sz="1600" dirty="0"/>
              <a:t>–</a:t>
            </a:r>
            <a:r>
              <a:rPr lang="zh-TW" altLang="en-US" sz="1600" dirty="0"/>
              <a:t> 管理合約，採購文件及</a:t>
            </a:r>
            <a:r>
              <a:rPr lang="zh-TW" altLang="en-US" sz="1600" dirty="0" smtClean="0"/>
              <a:t>記錄，和文件歸檔。</a:t>
            </a:r>
            <a:endParaRPr lang="en-US" altLang="zh-TW" sz="1600" dirty="0"/>
          </a:p>
          <a:p>
            <a:pPr marL="360363" lvl="1" indent="-176213"/>
            <a:endParaRPr lang="en-US" altLang="zh-TW" sz="1600" dirty="0" smtClean="0"/>
          </a:p>
        </p:txBody>
      </p:sp>
    </p:spTree>
    <p:extLst>
      <p:ext uri="{BB962C8B-B14F-4D97-AF65-F5344CB8AC3E}">
        <p14:creationId xmlns:p14="http://schemas.microsoft.com/office/powerpoint/2010/main" val="19248505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 Procurements</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a:t>結束採購 (</a:t>
            </a:r>
            <a:r>
              <a:rPr lang="en-US" sz="1600" b="1" i="1" dirty="0" smtClean="0"/>
              <a:t>Closed </a:t>
            </a:r>
            <a:r>
              <a:rPr lang="en-US" sz="1600" b="1" i="1" dirty="0"/>
              <a:t>Procurements</a:t>
            </a:r>
            <a:r>
              <a:rPr lang="en-US" sz="1600" b="1" dirty="0" smtClean="0"/>
              <a:t>)</a:t>
            </a:r>
            <a:r>
              <a:rPr lang="zh-TW" altLang="en-US" sz="1600" b="1" dirty="0" smtClean="0"/>
              <a:t> </a:t>
            </a:r>
            <a:r>
              <a:rPr lang="mr-IN" altLang="zh-TW" sz="1600" dirty="0" smtClean="0"/>
              <a:t>–</a:t>
            </a:r>
            <a:r>
              <a:rPr lang="zh-TW" altLang="en-US" sz="1600" dirty="0" smtClean="0"/>
              <a:t> 提供正式的書面通知</a:t>
            </a:r>
            <a:r>
              <a:rPr lang="zh-TW" altLang="en-US" sz="1600" dirty="0"/>
              <a:t>給賣方 </a:t>
            </a:r>
            <a:r>
              <a:rPr lang="zh-TW" altLang="en-US" sz="1600" dirty="0" smtClean="0"/>
              <a:t>。</a:t>
            </a:r>
            <a:endParaRPr lang="en-US" altLang="zh-TW" sz="1600" dirty="0"/>
          </a:p>
          <a:p>
            <a:pPr marL="527050" indent="-342900">
              <a:buClr>
                <a:schemeClr val="tx1"/>
              </a:buClr>
              <a:buFont typeface="+mj-lt"/>
              <a:buAutoNum type="arabicPeriod"/>
            </a:pPr>
            <a:r>
              <a:rPr lang="zh-TW" altLang="en-US" sz="1600" b="1" dirty="0"/>
              <a:t>組織流程資產更新</a:t>
            </a:r>
            <a:r>
              <a:rPr lang="zh-TW" altLang="en-US" sz="1600" b="1" dirty="0" smtClean="0"/>
              <a:t> </a:t>
            </a:r>
            <a:r>
              <a:rPr lang="en-US" altLang="zh-TW" sz="1600" b="1" dirty="0" smtClean="0"/>
              <a:t>(</a:t>
            </a:r>
            <a:r>
              <a:rPr lang="en-US" sz="1600" b="1" i="1" dirty="0"/>
              <a:t>Organizational Process Assets Updates</a:t>
            </a:r>
            <a:r>
              <a:rPr lang="en-US" altLang="zh-TW" sz="1600" b="1" dirty="0" smtClean="0"/>
              <a:t>) </a:t>
            </a:r>
            <a:r>
              <a:rPr lang="mr-IN" altLang="zh-TW" sz="1600" dirty="0" smtClean="0"/>
              <a:t>–</a:t>
            </a:r>
            <a:r>
              <a:rPr lang="zh-TW" altLang="en-US" sz="1600" dirty="0" smtClean="0"/>
              <a:t>更新</a:t>
            </a:r>
            <a:r>
              <a:rPr lang="zh-TW" altLang="en-US" sz="1600" dirty="0"/>
              <a:t>採購</a:t>
            </a:r>
            <a:r>
              <a:rPr lang="zh-TW" altLang="en-US" sz="1600" dirty="0" smtClean="0"/>
              <a:t>檔案、</a:t>
            </a:r>
            <a:r>
              <a:rPr lang="zh-TW" altLang="en-US" sz="1600" dirty="0"/>
              <a:t> 交付標的的</a:t>
            </a:r>
            <a:r>
              <a:rPr lang="zh-TW" altLang="en-US" sz="1600" dirty="0" smtClean="0"/>
              <a:t>允收、</a:t>
            </a:r>
            <a:r>
              <a:rPr lang="zh-TW" altLang="en-US" sz="1600" dirty="0"/>
              <a:t> 經驗學習</a:t>
            </a:r>
            <a:r>
              <a:rPr lang="zh-TW" altLang="en-US" sz="1600" dirty="0" smtClean="0"/>
              <a:t>文件到</a:t>
            </a:r>
            <a:r>
              <a:rPr lang="zh-TW" altLang="en-US" sz="1600" dirty="0"/>
              <a:t>組織流程資產</a:t>
            </a:r>
            <a:r>
              <a:rPr lang="zh-TW" altLang="en-US" sz="1600" dirty="0" smtClean="0"/>
              <a:t>。</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147</a:t>
            </a:fld>
            <a:endParaRPr lang="en" dirty="0">
              <a:solidFill>
                <a:schemeClr val="bg1"/>
              </a:solidFill>
            </a:endParaRPr>
          </a:p>
        </p:txBody>
      </p:sp>
    </p:spTree>
    <p:extLst>
      <p:ext uri="{BB962C8B-B14F-4D97-AF65-F5344CB8AC3E}">
        <p14:creationId xmlns:p14="http://schemas.microsoft.com/office/powerpoint/2010/main" val="12417512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13  Stakeholder management: </a:t>
            </a:r>
            <a:r>
              <a:rPr lang="en-US" sz="2400" i="1" dirty="0">
                <a:solidFill>
                  <a:schemeClr val="bg1"/>
                </a:solidFill>
              </a:rPr>
              <a:t>Keeping everyone engaged </a:t>
            </a:r>
            <a:r>
              <a:rPr lang="en-US" sz="2400" dirty="0">
                <a:solidFill>
                  <a:schemeClr val="bg1"/>
                </a:solidFill>
              </a:rPr>
              <a:t/>
            </a:r>
            <a:br>
              <a:rPr lang="en-US" sz="2400" dirty="0">
                <a:solidFill>
                  <a:schemeClr val="bg1"/>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148</a:t>
            </a:fld>
            <a:endParaRPr lang="en" dirty="0"/>
          </a:p>
        </p:txBody>
      </p:sp>
    </p:spTree>
    <p:extLst>
      <p:ext uri="{BB962C8B-B14F-4D97-AF65-F5344CB8AC3E}">
        <p14:creationId xmlns:p14="http://schemas.microsoft.com/office/powerpoint/2010/main" val="16786409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149</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9874"/>
            <a:ext cx="8305800" cy="4838700"/>
          </a:xfrm>
          <a:prstGeom prst="rect">
            <a:avLst/>
          </a:prstGeom>
        </p:spPr>
      </p:pic>
    </p:spTree>
    <p:extLst>
      <p:ext uri="{BB962C8B-B14F-4D97-AF65-F5344CB8AC3E}">
        <p14:creationId xmlns:p14="http://schemas.microsoft.com/office/powerpoint/2010/main" val="787242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a:t>
            </a:fld>
            <a:endParaRPr lang="en" dirty="0">
              <a:solidFill>
                <a:schemeClr val="bg1"/>
              </a:solidFill>
            </a:endParaRPr>
          </a:p>
        </p:txBody>
      </p:sp>
      <p:sp>
        <p:nvSpPr>
          <p:cNvPr id="6" name="Text Placeholder 2"/>
          <p:cNvSpPr>
            <a:spLocks noGrp="1"/>
          </p:cNvSpPr>
          <p:nvPr>
            <p:ph type="body" idx="1"/>
          </p:nvPr>
        </p:nvSpPr>
        <p:spPr>
          <a:xfrm>
            <a:off x="1101386" y="1041010"/>
            <a:ext cx="3496241" cy="3936855"/>
          </a:xfrm>
        </p:spPr>
        <p:txBody>
          <a:bodyPr/>
          <a:lstStyle/>
          <a:p>
            <a:pPr marL="187325" lvl="1" indent="-163513" eaLnBrk="0" fontAlgn="base" hangingPunct="0">
              <a:spcBef>
                <a:spcPct val="25000"/>
              </a:spcBef>
              <a:spcAft>
                <a:spcPct val="0"/>
              </a:spcAft>
              <a:buClrTx/>
              <a:buSzPct val="50000"/>
              <a:buBlip>
                <a:blip r:embed="rId2"/>
              </a:buBlip>
              <a:tabLst>
                <a:tab pos="914400" algn="l"/>
              </a:tabLst>
            </a:pPr>
            <a:r>
              <a:rPr lang="en-US" sz="1600" dirty="0" smtClean="0"/>
              <a:t>直方圖</a:t>
            </a:r>
            <a:r>
              <a:rPr lang="en-US" sz="1600" dirty="0"/>
              <a:t>(Histograms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特殊形式的長條圖，用於描述統計分佈的集中趨勢，分散性及形狀。</a:t>
            </a:r>
            <a:endParaRPr lang="en-US" sz="1600" dirty="0" smtClean="0"/>
          </a:p>
          <a:p>
            <a:pPr marL="527050" lvl="1" indent="-342900">
              <a:buClrTx/>
              <a:buFont typeface="+mj-lt"/>
              <a:buAutoNum type="arabicPeriod" startAt="5"/>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627" y="1206500"/>
            <a:ext cx="4469765" cy="3771365"/>
          </a:xfrm>
          <a:prstGeom prst="rect">
            <a:avLst/>
          </a:prstGeom>
        </p:spPr>
      </p:pic>
    </p:spTree>
    <p:extLst>
      <p:ext uri="{BB962C8B-B14F-4D97-AF65-F5344CB8AC3E}">
        <p14:creationId xmlns:p14="http://schemas.microsoft.com/office/powerpoint/2010/main" val="152292650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13.1 Identify </a:t>
            </a:r>
            <a:r>
              <a:rPr lang="en-US" dirty="0" smtClean="0"/>
              <a:t>Stakeholders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150</a:t>
            </a:fld>
            <a:endParaRPr lang="en" dirty="0">
              <a:solidFill>
                <a:schemeClr val="bg1"/>
              </a:solidFill>
            </a:endParaRPr>
          </a:p>
        </p:txBody>
      </p:sp>
      <p:sp>
        <p:nvSpPr>
          <p:cNvPr id="4" name="Rectangle 3"/>
          <p:cNvSpPr/>
          <p:nvPr/>
        </p:nvSpPr>
        <p:spPr>
          <a:xfrm>
            <a:off x="1104900" y="1181596"/>
            <a:ext cx="6724500" cy="1169551"/>
          </a:xfrm>
          <a:prstGeom prst="rect">
            <a:avLst/>
          </a:prstGeom>
        </p:spPr>
        <p:txBody>
          <a:bodyPr wrap="square">
            <a:spAutoFit/>
          </a:bodyPr>
          <a:lstStyle/>
          <a:p>
            <a:r>
              <a:rPr lang="en-US" b="1" dirty="0"/>
              <a:t>13.1 Identify Stakeholders</a:t>
            </a:r>
            <a:r>
              <a:rPr lang="en-US" dirty="0"/>
              <a:t>—The process of identifying the people, groups, or organizations that could impact or be impacted by a decision, activity, or outcome of the project; and analyzing and documenting relevant information regarding their interests, involvement, interdependencies, influence, and potential impact on project success.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00" y="2507568"/>
            <a:ext cx="8178800" cy="1943100"/>
          </a:xfrm>
          <a:prstGeom prst="rect">
            <a:avLst/>
          </a:prstGeom>
        </p:spPr>
      </p:pic>
    </p:spTree>
    <p:extLst>
      <p:ext uri="{BB962C8B-B14F-4D97-AF65-F5344CB8AC3E}">
        <p14:creationId xmlns:p14="http://schemas.microsoft.com/office/powerpoint/2010/main" val="19247636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Stakeholders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151</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859" y="1025175"/>
            <a:ext cx="5358581" cy="3923398"/>
          </a:xfrm>
          <a:prstGeom prst="rect">
            <a:avLst/>
          </a:prstGeom>
        </p:spPr>
      </p:pic>
    </p:spTree>
    <p:extLst>
      <p:ext uri="{BB962C8B-B14F-4D97-AF65-F5344CB8AC3E}">
        <p14:creationId xmlns:p14="http://schemas.microsoft.com/office/powerpoint/2010/main" val="1344403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Stakeholders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1600" dirty="0" smtClean="0"/>
              <a:t>Inputs</a:t>
            </a:r>
          </a:p>
          <a:p>
            <a:pPr marL="357188" lvl="1" indent="-173038"/>
            <a:r>
              <a:rPr lang="zh-TW" altLang="en-US" sz="1600" b="1" dirty="0" smtClean="0"/>
              <a:t>專案核准書 </a:t>
            </a:r>
            <a:r>
              <a:rPr lang="mr-IN" altLang="zh-TW" sz="1600" dirty="0" smtClean="0"/>
              <a:t>–</a:t>
            </a:r>
            <a:r>
              <a:rPr lang="zh-TW" altLang="en-US" sz="1600" dirty="0" smtClean="0"/>
              <a:t> 高層次</a:t>
            </a:r>
            <a:r>
              <a:rPr lang="zh-TW" altLang="en-US" sz="1600" dirty="0"/>
              <a:t>的專案</a:t>
            </a:r>
            <a:r>
              <a:rPr lang="zh-TW" altLang="en-US" sz="1600" dirty="0" smtClean="0"/>
              <a:t>說明及專案</a:t>
            </a:r>
            <a:r>
              <a:rPr lang="zh-TW" altLang="en-US" sz="1600" dirty="0"/>
              <a:t>工作說明書</a:t>
            </a:r>
            <a:r>
              <a:rPr lang="en-US" altLang="zh-TW" sz="1600" dirty="0"/>
              <a:t>(SOW)</a:t>
            </a:r>
            <a:r>
              <a:rPr lang="zh-TW" altLang="en-US" sz="1600" dirty="0"/>
              <a:t>的產品特徵</a:t>
            </a:r>
            <a:r>
              <a:rPr lang="zh-TW" altLang="en-US" sz="1600" dirty="0" smtClean="0"/>
              <a:t>。</a:t>
            </a:r>
            <a:endParaRPr lang="en-US" altLang="zh-TW" sz="1600" dirty="0" smtClean="0"/>
          </a:p>
          <a:p>
            <a:pPr marL="357188" lvl="1" indent="-173038"/>
            <a:r>
              <a:rPr lang="zh-TW" altLang="en-US" sz="1600" b="1" dirty="0" smtClean="0"/>
              <a:t>採購文件</a:t>
            </a:r>
            <a:r>
              <a:rPr lang="mr-IN" altLang="zh-TW" sz="1600" dirty="0" smtClean="0"/>
              <a:t>–</a:t>
            </a:r>
            <a:r>
              <a:rPr lang="zh-TW" altLang="en-US" sz="1600" dirty="0" smtClean="0"/>
              <a:t> 合約所列的任何供應商或合作廠商，皆是利害關係人清單的一部分。</a:t>
            </a:r>
            <a:endParaRPr lang="en-US" altLang="zh-TW" sz="1600" dirty="0"/>
          </a:p>
          <a:p>
            <a:pPr marL="357188" lvl="1" indent="-173038"/>
            <a:r>
              <a:rPr lang="zh-TW" altLang="en-US" sz="1600" b="1" dirty="0" smtClean="0"/>
              <a:t>企業</a:t>
            </a:r>
            <a:r>
              <a:rPr lang="zh-TW" altLang="en-US" sz="1600" b="1" dirty="0"/>
              <a:t>環境因素</a:t>
            </a:r>
            <a:r>
              <a:rPr lang="zh-TW" altLang="en-US" sz="1600" dirty="0"/>
              <a:t> </a:t>
            </a:r>
            <a:r>
              <a:rPr lang="mr-IN" altLang="zh-TW" sz="1600" dirty="0"/>
              <a:t>–</a:t>
            </a:r>
            <a:r>
              <a:rPr lang="zh-TW" altLang="en-US" sz="1600" dirty="0"/>
              <a:t> 公司如何</a:t>
            </a:r>
            <a:r>
              <a:rPr lang="zh-TW" altLang="en-US" sz="1600" dirty="0" smtClean="0"/>
              <a:t>運作，包括組織文化及結構，市場狀況等。</a:t>
            </a:r>
            <a:endParaRPr lang="en-US" altLang="zh-TW" sz="1600" dirty="0"/>
          </a:p>
          <a:p>
            <a:pPr marL="357188" lvl="1" indent="-173038"/>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a:t>
            </a:r>
            <a:r>
              <a:rPr lang="zh-TW" altLang="en-US" sz="1600" dirty="0" smtClean="0"/>
              <a:t>結果，包括公司政策及程序，歷史資料及經驗學習等。</a:t>
            </a:r>
            <a:endParaRPr lang="en-US" sz="1600" dirty="0"/>
          </a:p>
        </p:txBody>
      </p:sp>
      <p:sp>
        <p:nvSpPr>
          <p:cNvPr id="4" name="Text Placeholder 3"/>
          <p:cNvSpPr>
            <a:spLocks noGrp="1"/>
          </p:cNvSpPr>
          <p:nvPr>
            <p:ph type="body" idx="2"/>
          </p:nvPr>
        </p:nvSpPr>
        <p:spPr>
          <a:xfrm>
            <a:off x="5004949" y="1023452"/>
            <a:ext cx="3681900" cy="3537900"/>
          </a:xfrm>
        </p:spPr>
        <p:txBody>
          <a:bodyPr/>
          <a:lstStyle/>
          <a:p>
            <a:r>
              <a:rPr lang="en-US" altLang="zh-TW" sz="1600" dirty="0" smtClean="0"/>
              <a:t>Tools</a:t>
            </a:r>
            <a:r>
              <a:rPr lang="zh-TW" altLang="en-US" sz="1600" dirty="0" smtClean="0"/>
              <a:t> </a:t>
            </a:r>
            <a:r>
              <a:rPr lang="en-US" altLang="zh-TW" sz="1600" dirty="0" smtClean="0"/>
              <a:t>&amp;</a:t>
            </a:r>
            <a:r>
              <a:rPr lang="zh-TW" altLang="en-US" sz="1600" dirty="0" smtClean="0"/>
              <a:t> </a:t>
            </a:r>
            <a:r>
              <a:rPr lang="en-US" altLang="zh-TW" sz="1600" dirty="0" smtClean="0"/>
              <a:t>Techniques</a:t>
            </a:r>
          </a:p>
          <a:p>
            <a:pPr marL="357188" lvl="1" indent="-173038"/>
            <a:r>
              <a:rPr lang="zh-TW" altLang="en-US" sz="1600" b="1" dirty="0" smtClean="0"/>
              <a:t>專家判斷 </a:t>
            </a:r>
            <a:r>
              <a:rPr lang="mr-IN" altLang="zh-TW" sz="1600" dirty="0" smtClean="0"/>
              <a:t>–</a:t>
            </a:r>
            <a:r>
              <a:rPr lang="zh-TW" altLang="en-US" sz="1600" dirty="0" smtClean="0"/>
              <a:t> 從專案外部引進專家，聽取他的建議或借重他的專業。</a:t>
            </a:r>
            <a:endParaRPr lang="en-US" altLang="zh-TW" sz="1600" dirty="0"/>
          </a:p>
          <a:p>
            <a:pPr marL="357188" lvl="1" indent="-173038"/>
            <a:r>
              <a:rPr lang="zh-TW" altLang="en-US" sz="1600" b="1" dirty="0" smtClean="0"/>
              <a:t>會議 </a:t>
            </a:r>
            <a:r>
              <a:rPr lang="mr-IN" altLang="zh-TW" sz="1600" dirty="0"/>
              <a:t>–</a:t>
            </a:r>
            <a:r>
              <a:rPr lang="zh-TW" altLang="en-US" sz="1600" dirty="0"/>
              <a:t> 透過會議討論及解決專案相關問題。</a:t>
            </a:r>
            <a:endParaRPr lang="en-US" altLang="zh-TW" sz="1600" dirty="0"/>
          </a:p>
          <a:p>
            <a:pPr marL="357188" lvl="1" indent="-173038"/>
            <a:r>
              <a:rPr lang="zh-TW" altLang="en-US" sz="1600" b="1" dirty="0"/>
              <a:t>利害關係人分析 </a:t>
            </a:r>
            <a:r>
              <a:rPr lang="mr-IN" altLang="zh-TW" sz="1600" dirty="0"/>
              <a:t>–</a:t>
            </a:r>
            <a:r>
              <a:rPr lang="zh-TW" altLang="en-US" sz="1600" dirty="0"/>
              <a:t> 辨識利害關係人的利益</a:t>
            </a:r>
            <a:r>
              <a:rPr lang="zh-TW" altLang="en-US" sz="1600" dirty="0" smtClean="0"/>
              <a:t>、期望</a:t>
            </a:r>
            <a:r>
              <a:rPr lang="zh-TW" altLang="en-US" sz="1600" dirty="0"/>
              <a:t>和影響力，並與專案目的相聯結</a:t>
            </a:r>
            <a:r>
              <a:rPr lang="zh-TW" altLang="en-US" sz="1600" dirty="0" smtClean="0"/>
              <a:t>。分析步驟如下：</a:t>
            </a:r>
            <a:endParaRPr lang="en-US" altLang="zh-TW" sz="1600" dirty="0" smtClean="0"/>
          </a:p>
          <a:p>
            <a:pPr marL="536575" lvl="3" indent="-136525">
              <a:buFont typeface="Wingdings" charset="2"/>
              <a:buChar char="§"/>
            </a:pPr>
            <a:r>
              <a:rPr lang="zh-TW" altLang="en-US" sz="1600" dirty="0"/>
              <a:t>辨識專案所有潛在的利害關係</a:t>
            </a:r>
            <a:r>
              <a:rPr lang="zh-TW" altLang="en-US" sz="1600" dirty="0" smtClean="0"/>
              <a:t>人</a:t>
            </a:r>
            <a:endParaRPr lang="en-US" altLang="zh-TW" sz="1600" dirty="0" smtClean="0"/>
          </a:p>
          <a:p>
            <a:pPr marL="536575" lvl="3" indent="-136525">
              <a:buFont typeface="Wingdings" charset="2"/>
              <a:buChar char="§"/>
            </a:pPr>
            <a:r>
              <a:rPr lang="zh-TW" altLang="en-US" sz="1600" dirty="0"/>
              <a:t>分析利害關係人對專案的潛在影響或支持，並給予分類及</a:t>
            </a:r>
            <a:r>
              <a:rPr lang="zh-TW" altLang="en-US" sz="1600" dirty="0" smtClean="0"/>
              <a:t>排序</a:t>
            </a:r>
            <a:endParaRPr lang="en-US" altLang="zh-TW" sz="1600" dirty="0" smtClean="0"/>
          </a:p>
          <a:p>
            <a:pPr marL="536575" lvl="3" indent="-136525">
              <a:buFont typeface="Wingdings" charset="2"/>
              <a:buChar char="§"/>
            </a:pPr>
            <a:r>
              <a:rPr lang="zh-TW" altLang="en-US" sz="1600" dirty="0"/>
              <a:t>評估利害關係人在不同情況下的反應或回應</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152</a:t>
            </a:fld>
            <a:endParaRPr lang="en" dirty="0">
              <a:solidFill>
                <a:schemeClr val="bg1"/>
              </a:solidFill>
            </a:endParaRPr>
          </a:p>
        </p:txBody>
      </p:sp>
    </p:spTree>
    <p:extLst>
      <p:ext uri="{BB962C8B-B14F-4D97-AF65-F5344CB8AC3E}">
        <p14:creationId xmlns:p14="http://schemas.microsoft.com/office/powerpoint/2010/main" val="64119087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Stakeholders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1600" dirty="0" smtClean="0"/>
              <a:t>Outputs</a:t>
            </a:r>
          </a:p>
          <a:p>
            <a:pPr marL="357188" lvl="1" indent="-173038"/>
            <a:r>
              <a:rPr lang="zh-TW" altLang="en-US" sz="1600" b="1" dirty="0"/>
              <a:t>利害關係人</a:t>
            </a:r>
            <a:r>
              <a:rPr lang="zh-TW" altLang="en-US" sz="1600" b="1" dirty="0" smtClean="0"/>
              <a:t>分析登記簿 </a:t>
            </a:r>
            <a:r>
              <a:rPr lang="mr-IN" altLang="zh-TW" sz="1600" dirty="0" smtClean="0"/>
              <a:t>–</a:t>
            </a:r>
            <a:r>
              <a:rPr lang="zh-TW" altLang="en-US" sz="1600" dirty="0"/>
              <a:t> 說明利害關係</a:t>
            </a:r>
            <a:r>
              <a:rPr lang="zh-TW" altLang="en-US" sz="1600" dirty="0" smtClean="0"/>
              <a:t>人會從專案中獲得什麼，好讓你能夠幫助他們看到專案的價值。登記簿包含：</a:t>
            </a:r>
            <a:endParaRPr lang="en-US" altLang="zh-TW" sz="1600" dirty="0" smtClean="0"/>
          </a:p>
          <a:p>
            <a:pPr marL="641350" lvl="5" indent="-285750">
              <a:buFont typeface="Wingdings" charset="2"/>
              <a:buChar char="§"/>
            </a:pPr>
            <a:r>
              <a:rPr lang="zh-TW" altLang="en-US" sz="1600" dirty="0" smtClean="0"/>
              <a:t>名稱 </a:t>
            </a:r>
            <a:r>
              <a:rPr lang="mr-IN" altLang="zh-TW" sz="1600" dirty="0" smtClean="0"/>
              <a:t>–</a:t>
            </a:r>
            <a:r>
              <a:rPr lang="zh-TW" altLang="en-US" sz="1600" dirty="0" smtClean="0"/>
              <a:t> 利害關係人姓名</a:t>
            </a:r>
            <a:endParaRPr lang="en-US" altLang="zh-TW" sz="1600" dirty="0" smtClean="0"/>
          </a:p>
          <a:p>
            <a:pPr marL="641350" lvl="5" indent="-285750">
              <a:buFont typeface="Wingdings" charset="2"/>
              <a:buChar char="§"/>
            </a:pPr>
            <a:r>
              <a:rPr lang="zh-TW" altLang="en-US" sz="1600" dirty="0" smtClean="0"/>
              <a:t>責任 </a:t>
            </a:r>
            <a:r>
              <a:rPr lang="mr-IN" altLang="zh-TW" sz="1600" dirty="0" smtClean="0"/>
              <a:t>–</a:t>
            </a:r>
            <a:r>
              <a:rPr lang="zh-TW" altLang="en-US" sz="1600" dirty="0" smtClean="0"/>
              <a:t> 利害關係人的角色及職掌</a:t>
            </a:r>
            <a:endParaRPr lang="en-US" altLang="zh-TW" sz="1600" dirty="0" smtClean="0"/>
          </a:p>
          <a:p>
            <a:pPr marL="641350" lvl="5" indent="-285750">
              <a:buFont typeface="Wingdings" charset="2"/>
              <a:buChar char="§"/>
            </a:pPr>
            <a:r>
              <a:rPr lang="zh-TW" altLang="en-US" sz="1600" dirty="0" smtClean="0"/>
              <a:t>需求 </a:t>
            </a:r>
            <a:r>
              <a:rPr lang="mr-IN" altLang="zh-TW" sz="1600" dirty="0" smtClean="0"/>
              <a:t>–</a:t>
            </a:r>
            <a:r>
              <a:rPr lang="zh-TW" altLang="en-US" sz="1600" dirty="0" smtClean="0"/>
              <a:t> 希望從專案得到什麼</a:t>
            </a:r>
            <a:endParaRPr lang="en-US" altLang="zh-TW" sz="1600" dirty="0" smtClean="0"/>
          </a:p>
          <a:p>
            <a:pPr marL="641350" lvl="5" indent="-285750">
              <a:buFont typeface="Wingdings" charset="2"/>
              <a:buChar char="§"/>
            </a:pPr>
            <a:r>
              <a:rPr lang="zh-TW" altLang="en-US" sz="1600" dirty="0" smtClean="0"/>
              <a:t>期望 </a:t>
            </a:r>
            <a:r>
              <a:rPr lang="mr-IN" altLang="zh-TW" sz="1600" dirty="0" smtClean="0"/>
              <a:t>–</a:t>
            </a:r>
            <a:r>
              <a:rPr lang="zh-TW" altLang="en-US" sz="1600" dirty="0" smtClean="0"/>
              <a:t> 什麼事應該實際發生</a:t>
            </a:r>
            <a:endParaRPr lang="en-US" altLang="zh-TW" sz="1600" dirty="0" smtClean="0"/>
          </a:p>
          <a:p>
            <a:pPr marL="641350" lvl="5" indent="-285750">
              <a:buFont typeface="Wingdings" charset="2"/>
              <a:buChar char="§"/>
            </a:pPr>
            <a:r>
              <a:rPr lang="zh-TW" altLang="en-US" sz="1600" dirty="0" smtClean="0"/>
              <a:t>分類 </a:t>
            </a:r>
            <a:r>
              <a:rPr lang="mr-IN" altLang="zh-TW" sz="1600" dirty="0" smtClean="0"/>
              <a:t>–</a:t>
            </a:r>
            <a:r>
              <a:rPr lang="zh-TW" altLang="en-US" sz="1600" dirty="0" smtClean="0"/>
              <a:t> 告訴你利害關係人屬於內部或外部，是專案的支持者、抗拒者、或是中性的參與者。                                              </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153</a:t>
            </a:fld>
            <a:endParaRPr lang="en" dirty="0">
              <a:solidFill>
                <a:schemeClr val="bg1"/>
              </a:solidFill>
            </a:endParaRPr>
          </a:p>
        </p:txBody>
      </p:sp>
    </p:spTree>
    <p:extLst>
      <p:ext uri="{BB962C8B-B14F-4D97-AF65-F5344CB8AC3E}">
        <p14:creationId xmlns:p14="http://schemas.microsoft.com/office/powerpoint/2010/main" val="4221459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13.2 Plan Stakeholder Management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154</a:t>
            </a:fld>
            <a:endParaRPr lang="en" dirty="0">
              <a:solidFill>
                <a:schemeClr val="bg1"/>
              </a:solidFill>
            </a:endParaRPr>
          </a:p>
        </p:txBody>
      </p:sp>
      <p:sp>
        <p:nvSpPr>
          <p:cNvPr id="5" name="Rectangle 4"/>
          <p:cNvSpPr/>
          <p:nvPr/>
        </p:nvSpPr>
        <p:spPr>
          <a:xfrm>
            <a:off x="1104900" y="1210227"/>
            <a:ext cx="6724500" cy="954107"/>
          </a:xfrm>
          <a:prstGeom prst="rect">
            <a:avLst/>
          </a:prstGeom>
        </p:spPr>
        <p:txBody>
          <a:bodyPr wrap="square">
            <a:spAutoFit/>
          </a:bodyPr>
          <a:lstStyle/>
          <a:p>
            <a:r>
              <a:rPr lang="en-US" b="1" dirty="0"/>
              <a:t>13.2 Plan Stakeholder Management</a:t>
            </a:r>
            <a:r>
              <a:rPr lang="en-US" dirty="0"/>
              <a:t>—The process of developing appropriate management strategies to effectively engage stakeholders throughout the project life cycle, based on the analysis of their needs, interests, and potential impact on project success.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2349386"/>
            <a:ext cx="8140700" cy="1955800"/>
          </a:xfrm>
          <a:prstGeom prst="rect">
            <a:avLst/>
          </a:prstGeom>
        </p:spPr>
      </p:pic>
    </p:spTree>
    <p:extLst>
      <p:ext uri="{BB962C8B-B14F-4D97-AF65-F5344CB8AC3E}">
        <p14:creationId xmlns:p14="http://schemas.microsoft.com/office/powerpoint/2010/main" val="12191548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a:t>
            </a:r>
            <a:r>
              <a:rPr lang="en-US" dirty="0"/>
              <a:t>Stakeholder </a:t>
            </a:r>
            <a:r>
              <a:rPr lang="en-US" dirty="0" smtClean="0"/>
              <a:t>Management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155</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41" y="1025175"/>
            <a:ext cx="5124218" cy="3869641"/>
          </a:xfrm>
          <a:prstGeom prst="rect">
            <a:avLst/>
          </a:prstGeom>
        </p:spPr>
      </p:pic>
    </p:spTree>
    <p:extLst>
      <p:ext uri="{BB962C8B-B14F-4D97-AF65-F5344CB8AC3E}">
        <p14:creationId xmlns:p14="http://schemas.microsoft.com/office/powerpoint/2010/main" val="11941887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Stakeholder Management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1600" dirty="0" smtClean="0"/>
              <a:t>Inputs</a:t>
            </a:r>
          </a:p>
          <a:p>
            <a:pPr marL="357188" lvl="1" indent="-173038"/>
            <a:r>
              <a:rPr lang="zh-TW" altLang="en-US" sz="1600" b="1" dirty="0"/>
              <a:t>專案管理計畫書 </a:t>
            </a:r>
            <a:r>
              <a:rPr lang="mr-IN" altLang="zh-TW" sz="1600" dirty="0"/>
              <a:t>–</a:t>
            </a:r>
            <a:r>
              <a:rPr lang="zh-TW" altLang="en-US" sz="1600" dirty="0"/>
              <a:t> 監控專案的基礎</a:t>
            </a:r>
            <a:r>
              <a:rPr lang="zh-TW" altLang="en-US" sz="1600" dirty="0" smtClean="0"/>
              <a:t>，讓利害</a:t>
            </a:r>
            <a:r>
              <a:rPr lang="zh-TW" altLang="en-US" sz="1600" dirty="0"/>
              <a:t>關係</a:t>
            </a:r>
            <a:r>
              <a:rPr lang="zh-TW" altLang="en-US" sz="1600" dirty="0" smtClean="0"/>
              <a:t>人充分掌握專案執行狀況。</a:t>
            </a:r>
            <a:endParaRPr lang="en-US" altLang="zh-TW" sz="1600" dirty="0"/>
          </a:p>
          <a:p>
            <a:pPr marL="357188" lvl="1" indent="-173038"/>
            <a:r>
              <a:rPr lang="zh-TW" altLang="en-US" sz="1600" b="1" dirty="0" smtClean="0"/>
              <a:t>利害</a:t>
            </a:r>
            <a:r>
              <a:rPr lang="zh-TW" altLang="en-US" sz="1600" b="1" dirty="0"/>
              <a:t>關係人分析</a:t>
            </a:r>
            <a:r>
              <a:rPr lang="zh-TW" altLang="en-US" sz="1600" b="1" dirty="0" smtClean="0"/>
              <a:t>登記簿 </a:t>
            </a:r>
            <a:r>
              <a:rPr lang="mr-IN" altLang="zh-TW" sz="1600" dirty="0" smtClean="0"/>
              <a:t>–</a:t>
            </a:r>
            <a:r>
              <a:rPr lang="zh-TW" altLang="en-US" sz="1600" dirty="0" smtClean="0"/>
              <a:t> 利害關係人清單</a:t>
            </a:r>
            <a:r>
              <a:rPr lang="en-US" altLang="zh-TW" sz="1600" dirty="0" smtClean="0"/>
              <a:t>,</a:t>
            </a:r>
            <a:r>
              <a:rPr lang="zh-TW" altLang="en-US" sz="1600" dirty="0"/>
              <a:t> 規劃利害關係人適當地參與專案 </a:t>
            </a:r>
            <a:r>
              <a:rPr lang="zh-TW" altLang="en-US" sz="1600" dirty="0" smtClean="0"/>
              <a:t>。</a:t>
            </a:r>
            <a:endParaRPr lang="en-US" altLang="zh-TW" sz="1600" dirty="0"/>
          </a:p>
          <a:p>
            <a:pPr marL="357188" lvl="1" indent="-173038"/>
            <a:r>
              <a:rPr lang="zh-TW" altLang="en-US" sz="1600" b="1" dirty="0" smtClean="0"/>
              <a:t>企業</a:t>
            </a:r>
            <a:r>
              <a:rPr lang="zh-TW" altLang="en-US" sz="1600" b="1" dirty="0"/>
              <a:t>環境因素</a:t>
            </a:r>
            <a:r>
              <a:rPr lang="zh-TW" altLang="en-US" sz="1600" dirty="0"/>
              <a:t> </a:t>
            </a:r>
            <a:r>
              <a:rPr lang="mr-IN" altLang="zh-TW" sz="1600" dirty="0"/>
              <a:t>–</a:t>
            </a:r>
            <a:r>
              <a:rPr lang="zh-TW" altLang="en-US" sz="1600" dirty="0"/>
              <a:t> 公司如何</a:t>
            </a:r>
            <a:r>
              <a:rPr lang="zh-TW" altLang="en-US" sz="1600" dirty="0" smtClean="0"/>
              <a:t>運作，包括組織文化及結構，市場狀況等。</a:t>
            </a:r>
            <a:endParaRPr lang="en-US" altLang="zh-TW" sz="1600" dirty="0"/>
          </a:p>
          <a:p>
            <a:pPr marL="357188" lvl="1" indent="-173038"/>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a:t>
            </a:r>
            <a:r>
              <a:rPr lang="zh-TW" altLang="en-US" sz="1600" dirty="0" smtClean="0"/>
              <a:t>結果，包括公司政策及程序，歷史資料及經驗學習等。</a:t>
            </a:r>
            <a:endParaRPr lang="en-US" sz="1600" dirty="0"/>
          </a:p>
        </p:txBody>
      </p:sp>
      <p:sp>
        <p:nvSpPr>
          <p:cNvPr id="4" name="Text Placeholder 3"/>
          <p:cNvSpPr>
            <a:spLocks noGrp="1"/>
          </p:cNvSpPr>
          <p:nvPr>
            <p:ph type="body" idx="2"/>
          </p:nvPr>
        </p:nvSpPr>
        <p:spPr>
          <a:xfrm>
            <a:off x="5004949" y="1023452"/>
            <a:ext cx="3681900" cy="3537900"/>
          </a:xfrm>
        </p:spPr>
        <p:txBody>
          <a:bodyPr/>
          <a:lstStyle/>
          <a:p>
            <a:r>
              <a:rPr lang="en-US" altLang="zh-TW" sz="1600" dirty="0" smtClean="0"/>
              <a:t>Tools</a:t>
            </a:r>
            <a:r>
              <a:rPr lang="zh-TW" altLang="en-US" sz="1600" dirty="0" smtClean="0"/>
              <a:t> </a:t>
            </a:r>
            <a:r>
              <a:rPr lang="en-US" altLang="zh-TW" sz="1600" dirty="0" smtClean="0"/>
              <a:t>&amp;</a:t>
            </a:r>
            <a:r>
              <a:rPr lang="zh-TW" altLang="en-US" sz="1600" dirty="0" smtClean="0"/>
              <a:t> </a:t>
            </a:r>
            <a:r>
              <a:rPr lang="en-US" altLang="zh-TW" sz="1600" dirty="0" smtClean="0"/>
              <a:t>Techniques</a:t>
            </a:r>
          </a:p>
          <a:p>
            <a:pPr marL="357188" lvl="1" indent="-173038"/>
            <a:r>
              <a:rPr lang="zh-TW" altLang="en-US" sz="1600" b="1" dirty="0" smtClean="0"/>
              <a:t>專家判斷 </a:t>
            </a:r>
            <a:r>
              <a:rPr lang="mr-IN" altLang="zh-TW" sz="1600" dirty="0" smtClean="0"/>
              <a:t>–</a:t>
            </a:r>
            <a:r>
              <a:rPr lang="zh-TW" altLang="en-US" sz="1600" dirty="0" smtClean="0"/>
              <a:t> 從專案外部引進專家，聽取他的建議或借重他的專業。</a:t>
            </a:r>
            <a:endParaRPr lang="en-US" altLang="zh-TW" sz="1600" dirty="0"/>
          </a:p>
          <a:p>
            <a:pPr marL="357188" lvl="1" indent="-173038"/>
            <a:r>
              <a:rPr lang="zh-TW" altLang="en-US" sz="1600" b="1" dirty="0" smtClean="0"/>
              <a:t>會議 </a:t>
            </a:r>
            <a:r>
              <a:rPr lang="mr-IN" altLang="zh-TW" sz="1600" dirty="0"/>
              <a:t>–</a:t>
            </a:r>
            <a:r>
              <a:rPr lang="zh-TW" altLang="en-US" sz="1600" dirty="0"/>
              <a:t> 透過會議討論及解決專案相關問題。</a:t>
            </a:r>
            <a:endParaRPr lang="en-US" altLang="zh-TW" sz="1600" dirty="0"/>
          </a:p>
          <a:p>
            <a:pPr marL="360363" lvl="1" indent="-176213"/>
            <a:r>
              <a:rPr lang="zh-TW" altLang="en-US" sz="1600" b="1" dirty="0"/>
              <a:t>利害關係人分析 </a:t>
            </a:r>
            <a:r>
              <a:rPr lang="mr-IN" altLang="zh-TW" sz="1600" dirty="0"/>
              <a:t>–</a:t>
            </a:r>
            <a:r>
              <a:rPr lang="zh-TW" altLang="en-US" sz="1600" dirty="0"/>
              <a:t> 辨識利害關係</a:t>
            </a:r>
            <a:r>
              <a:rPr lang="zh-TW" altLang="en-US" sz="1600" dirty="0" smtClean="0"/>
              <a:t>人目前的參與程度及期望的參與程度。</a:t>
            </a:r>
            <a:r>
              <a:rPr lang="en-US" sz="1600" dirty="0" smtClean="0"/>
              <a:t> 參與的程度</a:t>
            </a:r>
            <a:r>
              <a:rPr lang="zh-TW" altLang="en-US" sz="1600" dirty="0" smtClean="0"/>
              <a:t>有：</a:t>
            </a:r>
            <a:endParaRPr lang="en-US" sz="1600" dirty="0" smtClean="0"/>
          </a:p>
          <a:p>
            <a:pPr marL="623888" lvl="2" indent="-223838">
              <a:buFont typeface="Wingdings" charset="2"/>
              <a:buChar char="§"/>
            </a:pPr>
            <a:r>
              <a:rPr lang="zh-TW" altLang="en-US" sz="1600" dirty="0" smtClean="0"/>
              <a:t>未察</a:t>
            </a:r>
            <a:r>
              <a:rPr lang="en-US" sz="1600" dirty="0" smtClean="0"/>
              <a:t>覺</a:t>
            </a:r>
            <a:r>
              <a:rPr lang="zh-TW" altLang="en-US" sz="1600" dirty="0" smtClean="0"/>
              <a:t> </a:t>
            </a:r>
            <a:r>
              <a:rPr lang="en-US" sz="1600" dirty="0" smtClean="0"/>
              <a:t>(</a:t>
            </a:r>
            <a:r>
              <a:rPr lang="en-US" sz="1600" dirty="0"/>
              <a:t>Unaware</a:t>
            </a:r>
            <a:r>
              <a:rPr lang="en-US" sz="1600" dirty="0" smtClean="0"/>
              <a:t>)</a:t>
            </a:r>
          </a:p>
          <a:p>
            <a:pPr marL="623888" lvl="2" indent="-223838">
              <a:buFont typeface="Wingdings" charset="2"/>
              <a:buChar char="§"/>
            </a:pPr>
            <a:r>
              <a:rPr lang="en-US" sz="1600" dirty="0" smtClean="0"/>
              <a:t>抗拒</a:t>
            </a:r>
            <a:r>
              <a:rPr lang="zh-TW" altLang="en-US" sz="1600" dirty="0" smtClean="0"/>
              <a:t> </a:t>
            </a:r>
            <a:r>
              <a:rPr lang="en-US" sz="1600" dirty="0" smtClean="0"/>
              <a:t>(Resistant)</a:t>
            </a:r>
          </a:p>
          <a:p>
            <a:pPr marL="623888" lvl="2" indent="-223838">
              <a:buFont typeface="Wingdings" charset="2"/>
              <a:buChar char="§"/>
            </a:pPr>
            <a:r>
              <a:rPr lang="en-US" sz="1600" dirty="0" smtClean="0"/>
              <a:t>中立</a:t>
            </a:r>
            <a:r>
              <a:rPr lang="zh-TW" altLang="en-US" sz="1600" dirty="0" smtClean="0"/>
              <a:t> </a:t>
            </a:r>
            <a:r>
              <a:rPr lang="en-US" sz="1600" dirty="0" smtClean="0"/>
              <a:t>(</a:t>
            </a:r>
            <a:r>
              <a:rPr lang="en-US" sz="1600" dirty="0"/>
              <a:t>Neutral</a:t>
            </a:r>
            <a:r>
              <a:rPr lang="en-US" sz="1600" dirty="0" smtClean="0"/>
              <a:t>)</a:t>
            </a:r>
          </a:p>
          <a:p>
            <a:pPr marL="623888" lvl="2" indent="-223838">
              <a:buFont typeface="Wingdings" charset="2"/>
              <a:buChar char="§"/>
            </a:pPr>
            <a:r>
              <a:rPr lang="en-US" sz="1600" dirty="0" smtClean="0"/>
              <a:t>支持</a:t>
            </a:r>
            <a:r>
              <a:rPr lang="zh-TW" altLang="en-US" sz="1600" dirty="0" smtClean="0"/>
              <a:t> </a:t>
            </a:r>
            <a:r>
              <a:rPr lang="en-US" sz="1600" dirty="0" smtClean="0"/>
              <a:t>(</a:t>
            </a:r>
            <a:r>
              <a:rPr lang="en-US" sz="1600" dirty="0"/>
              <a:t>Supportive</a:t>
            </a:r>
            <a:r>
              <a:rPr lang="en-US" sz="1600" dirty="0" smtClean="0"/>
              <a:t>)</a:t>
            </a:r>
          </a:p>
          <a:p>
            <a:pPr marL="623888" lvl="2" indent="-223838">
              <a:buFont typeface="Wingdings" charset="2"/>
              <a:buChar char="§"/>
            </a:pPr>
            <a:r>
              <a:rPr lang="en-US" sz="1600" dirty="0" smtClean="0"/>
              <a:t>領導</a:t>
            </a:r>
            <a:r>
              <a:rPr lang="zh-TW" altLang="en-US" sz="1600" dirty="0" smtClean="0"/>
              <a:t> </a:t>
            </a:r>
            <a:r>
              <a:rPr lang="en-US" sz="1600" dirty="0" smtClean="0"/>
              <a:t>(</a:t>
            </a:r>
            <a:r>
              <a:rPr lang="en-US" sz="1600" dirty="0"/>
              <a:t>Leading</a:t>
            </a:r>
            <a:r>
              <a:rPr lang="en-US" sz="1600" dirty="0" smtClean="0"/>
              <a:t>)</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156</a:t>
            </a:fld>
            <a:endParaRPr lang="en" dirty="0">
              <a:solidFill>
                <a:schemeClr val="bg1"/>
              </a:solidFill>
            </a:endParaRPr>
          </a:p>
        </p:txBody>
      </p:sp>
    </p:spTree>
    <p:extLst>
      <p:ext uri="{BB962C8B-B14F-4D97-AF65-F5344CB8AC3E}">
        <p14:creationId xmlns:p14="http://schemas.microsoft.com/office/powerpoint/2010/main" val="131054516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Stakeholder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1600" dirty="0" smtClean="0"/>
              <a:t>Outputs</a:t>
            </a:r>
          </a:p>
          <a:p>
            <a:pPr marL="357188" lvl="1" indent="-173038"/>
            <a:r>
              <a:rPr lang="zh-TW" altLang="en-US" sz="1600" b="1" dirty="0" smtClean="0"/>
              <a:t>專案文件更新 </a:t>
            </a:r>
            <a:r>
              <a:rPr lang="mr-IN" altLang="zh-TW" sz="1600" dirty="0"/>
              <a:t>–</a:t>
            </a:r>
            <a:r>
              <a:rPr lang="zh-TW" altLang="en-US" sz="1600" dirty="0"/>
              <a:t> </a:t>
            </a:r>
            <a:r>
              <a:rPr lang="zh-TW" altLang="en-US" sz="1600" dirty="0" smtClean="0"/>
              <a:t>更新專案時程、利害關係人登記簿、或利害關係人管理策略。</a:t>
            </a:r>
            <a:endParaRPr lang="en-US" altLang="zh-TW" sz="1600" b="1" dirty="0" smtClean="0"/>
          </a:p>
          <a:p>
            <a:pPr marL="357188" lvl="1" indent="-173038"/>
            <a:r>
              <a:rPr lang="zh-TW" altLang="en-US" sz="1600" b="1" dirty="0" smtClean="0"/>
              <a:t>利害關係人管理計畫書 </a:t>
            </a:r>
            <a:r>
              <a:rPr lang="mr-IN" altLang="zh-TW" sz="1600" dirty="0" smtClean="0"/>
              <a:t>–</a:t>
            </a:r>
            <a:r>
              <a:rPr lang="zh-TW" altLang="en-US" sz="1600" dirty="0" smtClean="0"/>
              <a:t> </a:t>
            </a:r>
            <a:r>
              <a:rPr lang="zh-TW" altLang="en-US" sz="1600" dirty="0"/>
              <a:t>說明利害關係</a:t>
            </a:r>
            <a:r>
              <a:rPr lang="zh-TW" altLang="en-US" sz="1600" dirty="0" smtClean="0"/>
              <a:t>人會從專案中獲得什麼，包含：</a:t>
            </a:r>
          </a:p>
          <a:p>
            <a:pPr marL="641350" lvl="5" indent="-285750">
              <a:buFont typeface="Wingdings" charset="2"/>
              <a:buChar char="§"/>
            </a:pPr>
            <a:r>
              <a:rPr lang="zh-TW" altLang="en-US" sz="1600" dirty="0" smtClean="0"/>
              <a:t>利害關係人管理計畫書 </a:t>
            </a:r>
            <a:r>
              <a:rPr lang="en-US" altLang="zh-TW" sz="1600" dirty="0" smtClean="0"/>
              <a:t>-</a:t>
            </a:r>
            <a:r>
              <a:rPr lang="zh-TW" altLang="en-US" sz="1600" dirty="0" smtClean="0"/>
              <a:t> </a:t>
            </a:r>
            <a:r>
              <a:rPr lang="zh-TW" altLang="en-US" sz="1600" dirty="0"/>
              <a:t>參與分析矩陣</a:t>
            </a:r>
            <a:endParaRPr lang="en-US" altLang="zh-TW" sz="1600" dirty="0" smtClean="0"/>
          </a:p>
          <a:p>
            <a:pPr marL="641350" lvl="5" indent="-285750">
              <a:buFont typeface="Wingdings" charset="2"/>
              <a:buChar char="§"/>
            </a:pPr>
            <a:endParaRPr lang="en-US" altLang="zh-TW" sz="1600" dirty="0" smtClean="0"/>
          </a:p>
          <a:p>
            <a:pPr marL="641350" lvl="5" indent="-285750">
              <a:buFont typeface="Wingdings" charset="2"/>
              <a:buChar char="§"/>
            </a:pPr>
            <a:endParaRPr lang="en-US" altLang="zh-TW" sz="1600" dirty="0"/>
          </a:p>
          <a:p>
            <a:pPr marL="641350" lvl="5" indent="-285750">
              <a:buFont typeface="Wingdings" charset="2"/>
              <a:buChar char="§"/>
            </a:pPr>
            <a:endParaRPr lang="en-US" altLang="zh-TW" sz="1600" dirty="0" smtClean="0"/>
          </a:p>
          <a:p>
            <a:pPr marL="641350" lvl="5" indent="-285750">
              <a:buFont typeface="Wingdings" charset="2"/>
              <a:buChar char="§"/>
            </a:pPr>
            <a:endParaRPr lang="en-US" altLang="zh-TW" sz="1600" dirty="0" smtClean="0"/>
          </a:p>
          <a:p>
            <a:pPr marL="641350" lvl="5" indent="-285750">
              <a:buFont typeface="Wingdings" charset="2"/>
              <a:buChar char="§"/>
            </a:pPr>
            <a:r>
              <a:rPr lang="zh-TW" altLang="en-US" sz="1600" dirty="0"/>
              <a:t>利害關係</a:t>
            </a:r>
            <a:r>
              <a:rPr lang="zh-TW" altLang="en-US" sz="1600" dirty="0" smtClean="0"/>
              <a:t>人溝通需求 </a:t>
            </a:r>
            <a:r>
              <a:rPr lang="mr-IN" altLang="zh-TW" sz="1600" dirty="0" smtClean="0"/>
              <a:t>–</a:t>
            </a:r>
            <a:r>
              <a:rPr lang="zh-TW" altLang="en-US" sz="1600" dirty="0" smtClean="0"/>
              <a:t> 散佈資訊</a:t>
            </a:r>
            <a:r>
              <a:rPr lang="zh-TW" altLang="en-US" sz="1600" smtClean="0"/>
              <a:t>給誰及頻率</a:t>
            </a:r>
            <a:endParaRPr lang="en-US" altLang="zh-TW" sz="1600" dirty="0" smtClean="0"/>
          </a:p>
          <a:p>
            <a:pPr marL="641350" lvl="5" indent="-285750">
              <a:buFont typeface="Wingdings" charset="2"/>
              <a:buChar char="§"/>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157</a:t>
            </a:fld>
            <a:endParaRPr lang="e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52134372"/>
              </p:ext>
            </p:extLst>
          </p:nvPr>
        </p:nvGraphicFramePr>
        <p:xfrm>
          <a:off x="1840586" y="3935050"/>
          <a:ext cx="5848239" cy="914400"/>
        </p:xfrm>
        <a:graphic>
          <a:graphicData uri="http://schemas.openxmlformats.org/drawingml/2006/table">
            <a:tbl>
              <a:tblPr firstRow="1" bandRow="1">
                <a:tableStyleId>{39D8D6CC-FFCD-4AFF-81F8-B98A0481E720}</a:tableStyleId>
              </a:tblPr>
              <a:tblGrid>
                <a:gridCol w="1949413"/>
                <a:gridCol w="2433820"/>
                <a:gridCol w="1465006"/>
              </a:tblGrid>
              <a:tr h="233412">
                <a:tc>
                  <a:txBody>
                    <a:bodyPr/>
                    <a:lstStyle/>
                    <a:p>
                      <a:r>
                        <a:rPr lang="zh-TW" altLang="en-US" sz="1400" b="1" dirty="0" smtClean="0"/>
                        <a:t>利害關係人</a:t>
                      </a:r>
                      <a:endParaRPr lang="en-US" b="1" dirty="0"/>
                    </a:p>
                  </a:txBody>
                  <a:tcPr/>
                </a:tc>
                <a:tc>
                  <a:txBody>
                    <a:bodyPr/>
                    <a:lstStyle/>
                    <a:p>
                      <a:r>
                        <a:rPr lang="zh-TW" altLang="en-US" b="1" dirty="0" smtClean="0"/>
                        <a:t>需要的資訊類型</a:t>
                      </a:r>
                      <a:endParaRPr lang="en-US" b="1" dirty="0"/>
                    </a:p>
                  </a:txBody>
                  <a:tcPr/>
                </a:tc>
                <a:tc>
                  <a:txBody>
                    <a:bodyPr/>
                    <a:lstStyle/>
                    <a:p>
                      <a:r>
                        <a:rPr lang="zh-TW" altLang="en-US" b="1" dirty="0" smtClean="0"/>
                        <a:t>頻率</a:t>
                      </a:r>
                      <a:endParaRPr lang="en-US" b="1" dirty="0"/>
                    </a:p>
                  </a:txBody>
                  <a:tcPr/>
                </a:tc>
              </a:tr>
              <a:tr h="233412">
                <a:tc>
                  <a:txBody>
                    <a:bodyPr/>
                    <a:lstStyle/>
                    <a:p>
                      <a:r>
                        <a:rPr lang="zh-TW" altLang="en-US" sz="1400" dirty="0" smtClean="0"/>
                        <a:t>利害關係人</a:t>
                      </a:r>
                      <a:r>
                        <a:rPr lang="en-US" altLang="zh-TW" sz="1400" dirty="0" smtClean="0"/>
                        <a:t>-1</a:t>
                      </a:r>
                      <a:endParaRPr lang="en-US" dirty="0"/>
                    </a:p>
                  </a:txBody>
                  <a:tcPr/>
                </a:tc>
                <a:tc>
                  <a:txBody>
                    <a:bodyPr/>
                    <a:lstStyle/>
                    <a:p>
                      <a:r>
                        <a:rPr lang="zh-TW" altLang="en-US" dirty="0" smtClean="0"/>
                        <a:t>進度會議、議題審查</a:t>
                      </a:r>
                      <a:endParaRPr lang="en-US" dirty="0"/>
                    </a:p>
                  </a:txBody>
                  <a:tcPr/>
                </a:tc>
                <a:tc>
                  <a:txBody>
                    <a:bodyPr/>
                    <a:lstStyle/>
                    <a:p>
                      <a:r>
                        <a:rPr lang="zh-TW" altLang="en-US" dirty="0" smtClean="0"/>
                        <a:t>每日</a:t>
                      </a:r>
                      <a:endParaRPr lang="en-US" dirty="0"/>
                    </a:p>
                  </a:txBody>
                  <a:tcPr/>
                </a:tc>
              </a:tr>
              <a:tr h="233412">
                <a:tc>
                  <a:txBody>
                    <a:bodyPr/>
                    <a:lstStyle/>
                    <a:p>
                      <a:r>
                        <a:rPr lang="zh-TW" altLang="en-US" sz="1400" dirty="0" smtClean="0"/>
                        <a:t>利害關係人</a:t>
                      </a:r>
                      <a:r>
                        <a:rPr lang="en-US" altLang="zh-TW" sz="1400"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進度會議、議題審查</a:t>
                      </a:r>
                      <a:endParaRPr lang="en-US" dirty="0" smtClean="0"/>
                    </a:p>
                  </a:txBody>
                  <a:tcPr/>
                </a:tc>
                <a:tc>
                  <a:txBody>
                    <a:bodyPr/>
                    <a:lstStyle/>
                    <a:p>
                      <a:r>
                        <a:rPr lang="zh-TW" altLang="en-US" dirty="0" smtClean="0"/>
                        <a:t>每週</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2691065"/>
              </p:ext>
            </p:extLst>
          </p:nvPr>
        </p:nvGraphicFramePr>
        <p:xfrm>
          <a:off x="1840586" y="2623300"/>
          <a:ext cx="6074382" cy="914400"/>
        </p:xfrm>
        <a:graphic>
          <a:graphicData uri="http://schemas.openxmlformats.org/drawingml/2006/table">
            <a:tbl>
              <a:tblPr firstRow="1" bandRow="1">
                <a:tableStyleId>{39D8D6CC-FFCD-4AFF-81F8-B98A0481E720}</a:tableStyleId>
              </a:tblPr>
              <a:tblGrid>
                <a:gridCol w="1266408"/>
                <a:gridCol w="758386"/>
                <a:gridCol w="1012397"/>
                <a:gridCol w="1012397"/>
                <a:gridCol w="1012397"/>
                <a:gridCol w="1012397"/>
              </a:tblGrid>
              <a:tr h="189962">
                <a:tc>
                  <a:txBody>
                    <a:bodyPr/>
                    <a:lstStyle/>
                    <a:p>
                      <a:r>
                        <a:rPr lang="zh-TW" altLang="en-US" sz="1400" b="1" dirty="0" smtClean="0"/>
                        <a:t>利害關係人</a:t>
                      </a:r>
                      <a:endParaRPr lang="en-US" b="1" dirty="0"/>
                    </a:p>
                  </a:txBody>
                  <a:tcPr/>
                </a:tc>
                <a:tc>
                  <a:txBody>
                    <a:bodyPr/>
                    <a:lstStyle/>
                    <a:p>
                      <a:r>
                        <a:rPr lang="zh-TW" altLang="en-US" sz="1400" b="1" dirty="0" smtClean="0"/>
                        <a:t>未察</a:t>
                      </a:r>
                      <a:r>
                        <a:rPr lang="en-US" sz="1400" b="1" dirty="0" smtClean="0"/>
                        <a:t>覺</a:t>
                      </a:r>
                      <a:endParaRPr lang="en-US" b="1" dirty="0"/>
                    </a:p>
                  </a:txBody>
                  <a:tcPr/>
                </a:tc>
                <a:tc>
                  <a:txBody>
                    <a:bodyPr/>
                    <a:lstStyle/>
                    <a:p>
                      <a:r>
                        <a:rPr lang="zh-TW" altLang="en-US" b="1" dirty="0" smtClean="0"/>
                        <a:t>抗拒</a:t>
                      </a:r>
                      <a:endParaRPr lang="en-US" b="1" dirty="0"/>
                    </a:p>
                  </a:txBody>
                  <a:tcPr/>
                </a:tc>
                <a:tc>
                  <a:txBody>
                    <a:bodyPr/>
                    <a:lstStyle/>
                    <a:p>
                      <a:r>
                        <a:rPr lang="zh-TW" altLang="en-US" b="1" dirty="0" smtClean="0"/>
                        <a:t>中立</a:t>
                      </a:r>
                      <a:endParaRPr lang="en-US" b="1" dirty="0"/>
                    </a:p>
                  </a:txBody>
                  <a:tcPr/>
                </a:tc>
                <a:tc>
                  <a:txBody>
                    <a:bodyPr/>
                    <a:lstStyle/>
                    <a:p>
                      <a:r>
                        <a:rPr lang="zh-TW" altLang="en-US" b="1" dirty="0" smtClean="0"/>
                        <a:t>支持</a:t>
                      </a:r>
                      <a:endParaRPr lang="en-US" b="1" dirty="0"/>
                    </a:p>
                  </a:txBody>
                  <a:tcPr/>
                </a:tc>
                <a:tc>
                  <a:txBody>
                    <a:bodyPr/>
                    <a:lstStyle/>
                    <a:p>
                      <a:r>
                        <a:rPr lang="zh-TW" altLang="en-US" b="1" dirty="0" smtClean="0"/>
                        <a:t>領導</a:t>
                      </a:r>
                      <a:endParaRPr lang="en-US" b="1" dirty="0"/>
                    </a:p>
                  </a:txBody>
                  <a:tcPr/>
                </a:tc>
              </a:tr>
              <a:tr h="189962">
                <a:tc>
                  <a:txBody>
                    <a:bodyPr/>
                    <a:lstStyle/>
                    <a:p>
                      <a:r>
                        <a:rPr lang="zh-TW" altLang="en-US" sz="1400" dirty="0" smtClean="0"/>
                        <a:t>利害關係人</a:t>
                      </a:r>
                      <a:r>
                        <a:rPr lang="en-US" altLang="zh-TW" sz="1400"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zh-TW" altLang="en-US" dirty="0" smtClean="0"/>
                        <a:t>目前</a:t>
                      </a:r>
                      <a:endParaRPr lang="en-US" dirty="0"/>
                    </a:p>
                  </a:txBody>
                  <a:tcPr/>
                </a:tc>
                <a:tc>
                  <a:txBody>
                    <a:bodyPr/>
                    <a:lstStyle/>
                    <a:p>
                      <a:r>
                        <a:rPr lang="zh-TW" altLang="en-US" dirty="0" smtClean="0"/>
                        <a:t>希望</a:t>
                      </a:r>
                      <a:endParaRPr lang="en-US" dirty="0"/>
                    </a:p>
                  </a:txBody>
                  <a:tcPr/>
                </a:tc>
              </a:tr>
              <a:tr h="189962">
                <a:tc>
                  <a:txBody>
                    <a:bodyPr/>
                    <a:lstStyle/>
                    <a:p>
                      <a:r>
                        <a:rPr lang="zh-TW" altLang="en-US" sz="1400" dirty="0" smtClean="0"/>
                        <a:t>利害關係人</a:t>
                      </a:r>
                      <a:r>
                        <a:rPr lang="en-US" altLang="zh-TW" sz="1400" dirty="0" smtClean="0"/>
                        <a:t>-2</a:t>
                      </a:r>
                      <a:endParaRPr lang="en-US" dirty="0"/>
                    </a:p>
                  </a:txBody>
                  <a:tcPr/>
                </a:tc>
                <a:tc>
                  <a:txBody>
                    <a:bodyPr/>
                    <a:lstStyle/>
                    <a:p>
                      <a:endParaRPr lang="en-US" dirty="0"/>
                    </a:p>
                  </a:txBody>
                  <a:tcPr/>
                </a:tc>
                <a:tc>
                  <a:txBody>
                    <a:bodyPr/>
                    <a:lstStyle/>
                    <a:p>
                      <a:endParaRPr lang="en-US" dirty="0"/>
                    </a:p>
                  </a:txBody>
                  <a:tcPr/>
                </a:tc>
                <a:tc>
                  <a:txBody>
                    <a:bodyPr/>
                    <a:lstStyle/>
                    <a:p>
                      <a:r>
                        <a:rPr lang="zh-TW" altLang="en-US" dirty="0" smtClean="0"/>
                        <a:t>目前</a:t>
                      </a:r>
                      <a:endParaRPr lang="en-US" dirty="0"/>
                    </a:p>
                  </a:txBody>
                  <a:tcPr/>
                </a:tc>
                <a:tc>
                  <a:txBody>
                    <a:bodyPr/>
                    <a:lstStyle/>
                    <a:p>
                      <a:r>
                        <a:rPr lang="zh-TW" altLang="en-US" dirty="0" smtClean="0"/>
                        <a:t>希望</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74028771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13.3 Manage Stakeholder </a:t>
            </a:r>
            <a:r>
              <a:rPr lang="en-US" dirty="0" smtClean="0"/>
              <a:t>Engagement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158</a:t>
            </a:fld>
            <a:endParaRPr lang="en" dirty="0">
              <a:solidFill>
                <a:schemeClr val="bg1"/>
              </a:solidFill>
            </a:endParaRPr>
          </a:p>
        </p:txBody>
      </p:sp>
      <p:sp>
        <p:nvSpPr>
          <p:cNvPr id="4" name="Rectangle 3"/>
          <p:cNvSpPr/>
          <p:nvPr/>
        </p:nvSpPr>
        <p:spPr>
          <a:xfrm>
            <a:off x="1027471" y="1220058"/>
            <a:ext cx="6801929" cy="954107"/>
          </a:xfrm>
          <a:prstGeom prst="rect">
            <a:avLst/>
          </a:prstGeom>
        </p:spPr>
        <p:txBody>
          <a:bodyPr wrap="square">
            <a:spAutoFit/>
          </a:bodyPr>
          <a:lstStyle/>
          <a:p>
            <a:r>
              <a:rPr lang="en-US" b="1" dirty="0"/>
              <a:t>13.3 Manage Stakeholder Engagement</a:t>
            </a:r>
            <a:r>
              <a:rPr lang="en-US" dirty="0"/>
              <a:t>—The process of communicating and working with stakeholders to meet their needs/expectations, address issues as they occur, and foster appropriate stakeholder engagement in project activities throughout the project life cycle.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2369048"/>
            <a:ext cx="8077200" cy="2324100"/>
          </a:xfrm>
          <a:prstGeom prst="rect">
            <a:avLst/>
          </a:prstGeom>
        </p:spPr>
      </p:pic>
    </p:spTree>
    <p:extLst>
      <p:ext uri="{BB962C8B-B14F-4D97-AF65-F5344CB8AC3E}">
        <p14:creationId xmlns:p14="http://schemas.microsoft.com/office/powerpoint/2010/main" val="20507667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Stakeholder Engagement </a:t>
            </a:r>
            <a:r>
              <a:rPr lang="en-US" dirty="0" smtClean="0"/>
              <a:t>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159</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744" y="1025175"/>
            <a:ext cx="5116811" cy="3894643"/>
          </a:xfrm>
          <a:prstGeom prst="rect">
            <a:avLst/>
          </a:prstGeom>
        </p:spPr>
      </p:pic>
    </p:spTree>
    <p:extLst>
      <p:ext uri="{BB962C8B-B14F-4D97-AF65-F5344CB8AC3E}">
        <p14:creationId xmlns:p14="http://schemas.microsoft.com/office/powerpoint/2010/main" val="124232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管制圖</a:t>
            </a:r>
            <a:r>
              <a:rPr lang="en-US" sz="1600" dirty="0"/>
              <a:t>(Control charts</a:t>
            </a:r>
            <a:r>
              <a:rPr lang="en-US" sz="1600" dirty="0" smtClean="0"/>
              <a:t>)</a:t>
            </a:r>
            <a:r>
              <a:rPr lang="zh-TW" altLang="en-US" sz="1600" dirty="0" smtClean="0"/>
              <a:t> </a:t>
            </a:r>
            <a:r>
              <a:rPr lang="mr-IN" altLang="zh-TW" sz="1600" dirty="0" smtClean="0"/>
              <a:t>–</a:t>
            </a:r>
            <a:r>
              <a:rPr lang="zh-TW" altLang="en-US" sz="1600" dirty="0" smtClean="0"/>
              <a:t> 檢視流程</a:t>
            </a:r>
            <a:r>
              <a:rPr lang="zh-TW" altLang="en-US" sz="1600" dirty="0"/>
              <a:t>是否穩定或具可預測的</a:t>
            </a:r>
            <a:r>
              <a:rPr lang="zh-TW" altLang="en-US" sz="1600" dirty="0" smtClean="0"/>
              <a:t>績效，當資料落在管制界線外，則此資料點為異常。若連續</a:t>
            </a:r>
            <a:r>
              <a:rPr lang="en-US" altLang="zh-TW" sz="1600" dirty="0" smtClean="0"/>
              <a:t>7</a:t>
            </a:r>
            <a:r>
              <a:rPr lang="zh-TW" altLang="en-US" sz="1600" dirty="0" smtClean="0"/>
              <a:t>個資料點全部落在平均數的某一側，則表示整個流程可能有問題。</a:t>
            </a:r>
            <a:endParaRPr lang="en-US" altLang="zh-TW" sz="1600" dirty="0" smtClean="0"/>
          </a:p>
          <a:p>
            <a:pPr marL="527050" lvl="1" indent="-342900">
              <a:buClrTx/>
              <a:buFont typeface="+mj-lt"/>
              <a:buAutoNum type="arabicPeriod" startAt="5"/>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86" y="2279826"/>
            <a:ext cx="7574400" cy="2533474"/>
          </a:xfrm>
          <a:prstGeom prst="rect">
            <a:avLst/>
          </a:prstGeom>
        </p:spPr>
      </p:pic>
    </p:spTree>
    <p:extLst>
      <p:ext uri="{BB962C8B-B14F-4D97-AF65-F5344CB8AC3E}">
        <p14:creationId xmlns:p14="http://schemas.microsoft.com/office/powerpoint/2010/main" val="211559736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Stakeholder Engagement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1800" dirty="0" smtClean="0"/>
              <a:t>Inputs</a:t>
            </a:r>
          </a:p>
          <a:p>
            <a:pPr marL="357188" lvl="1" indent="-173038"/>
            <a:r>
              <a:rPr lang="zh-TW" altLang="en-US" sz="1600" b="1" dirty="0" smtClean="0"/>
              <a:t>溝通管理</a:t>
            </a:r>
            <a:r>
              <a:rPr lang="zh-TW" altLang="en-US" sz="1600" b="1" dirty="0"/>
              <a:t>計畫書 </a:t>
            </a:r>
            <a:r>
              <a:rPr lang="mr-IN" altLang="zh-TW" sz="1600" dirty="0"/>
              <a:t>–</a:t>
            </a:r>
            <a:r>
              <a:rPr lang="zh-TW" altLang="en-US" sz="1600" dirty="0"/>
              <a:t> </a:t>
            </a:r>
            <a:r>
              <a:rPr lang="zh-TW" altLang="en-US" sz="1600" dirty="0" smtClean="0"/>
              <a:t>管理利害</a:t>
            </a:r>
            <a:r>
              <a:rPr lang="zh-TW" altLang="en-US" sz="1600" dirty="0"/>
              <a:t>關係</a:t>
            </a:r>
            <a:r>
              <a:rPr lang="zh-TW" altLang="en-US" sz="1600" dirty="0" smtClean="0"/>
              <a:t>人溝通的需求、方式和傳達管道。</a:t>
            </a:r>
            <a:endParaRPr lang="en-US" altLang="zh-TW" sz="1600" dirty="0"/>
          </a:p>
          <a:p>
            <a:pPr marL="357188" lvl="1" indent="-173038"/>
            <a:r>
              <a:rPr lang="zh-TW" altLang="en-US" sz="1600" b="1" dirty="0" smtClean="0"/>
              <a:t>利害關係人管理計畫書 </a:t>
            </a:r>
            <a:r>
              <a:rPr lang="mr-IN" altLang="zh-TW" sz="1600" dirty="0" smtClean="0"/>
              <a:t>–</a:t>
            </a:r>
            <a:r>
              <a:rPr lang="zh-TW" altLang="en-US" sz="1600" dirty="0" smtClean="0"/>
              <a:t> </a:t>
            </a:r>
            <a:r>
              <a:rPr lang="zh-TW" altLang="en-US" sz="1600" dirty="0"/>
              <a:t>與利害關係人溝通的方法及技術</a:t>
            </a:r>
            <a:r>
              <a:rPr lang="zh-TW" altLang="en-US" sz="1600" dirty="0" smtClean="0"/>
              <a:t>。</a:t>
            </a:r>
            <a:endParaRPr lang="en-US" altLang="zh-TW" sz="1600" dirty="0" smtClean="0"/>
          </a:p>
          <a:p>
            <a:pPr marL="357188" lvl="1" indent="-173038"/>
            <a:r>
              <a:rPr lang="zh-TW" altLang="en-US" sz="1600" b="1" dirty="0" smtClean="0"/>
              <a:t>變更紀錄 </a:t>
            </a:r>
            <a:r>
              <a:rPr lang="mr-IN" altLang="zh-TW" sz="1600" dirty="0" smtClean="0"/>
              <a:t>–</a:t>
            </a:r>
            <a:r>
              <a:rPr lang="zh-TW" altLang="en-US" sz="1600" dirty="0" smtClean="0"/>
              <a:t> 專案執行過程中所發生的變更紀錄。</a:t>
            </a:r>
            <a:endParaRPr lang="en-US" altLang="zh-TW" sz="1600" dirty="0"/>
          </a:p>
          <a:p>
            <a:pPr marL="357188" lvl="1" indent="-173038"/>
            <a:r>
              <a:rPr lang="zh-TW" altLang="en-US" sz="1600" b="1" dirty="0" smtClean="0"/>
              <a:t>組織流程資產 </a:t>
            </a:r>
            <a:r>
              <a:rPr lang="mr-IN" altLang="zh-TW" sz="1600" dirty="0" smtClean="0"/>
              <a:t>–</a:t>
            </a:r>
            <a:r>
              <a:rPr lang="zh-TW" altLang="en-US" sz="1600" dirty="0" smtClean="0"/>
              <a:t> </a:t>
            </a:r>
            <a:r>
              <a:rPr lang="zh-TW" altLang="en-US" sz="1600" dirty="0"/>
              <a:t>公司在常態下如何執行專案的</a:t>
            </a:r>
            <a:r>
              <a:rPr lang="zh-TW" altLang="en-US" sz="1600" dirty="0" smtClean="0"/>
              <a:t>結果，包括公司政策及程序，歷史資料及經驗學習等。</a:t>
            </a:r>
            <a:endParaRPr lang="en-US" sz="1600" dirty="0"/>
          </a:p>
        </p:txBody>
      </p:sp>
      <p:sp>
        <p:nvSpPr>
          <p:cNvPr id="4" name="Text Placeholder 3"/>
          <p:cNvSpPr>
            <a:spLocks noGrp="1"/>
          </p:cNvSpPr>
          <p:nvPr>
            <p:ph type="body" idx="2"/>
          </p:nvPr>
        </p:nvSpPr>
        <p:spPr>
          <a:xfrm>
            <a:off x="5004949" y="1023452"/>
            <a:ext cx="3681900" cy="3537900"/>
          </a:xfrm>
        </p:spPr>
        <p:txBody>
          <a:bodyPr/>
          <a:lstStyle/>
          <a:p>
            <a:r>
              <a:rPr lang="en-US" altLang="zh-TW" sz="1800" dirty="0" smtClean="0"/>
              <a:t>Tools</a:t>
            </a:r>
            <a:r>
              <a:rPr lang="zh-TW" altLang="en-US" sz="1800" dirty="0" smtClean="0"/>
              <a:t> </a:t>
            </a:r>
            <a:r>
              <a:rPr lang="en-US" altLang="zh-TW" sz="1800" dirty="0" smtClean="0"/>
              <a:t>&amp;</a:t>
            </a:r>
            <a:r>
              <a:rPr lang="zh-TW" altLang="en-US" sz="1800" dirty="0" smtClean="0"/>
              <a:t> </a:t>
            </a:r>
            <a:r>
              <a:rPr lang="en-US" altLang="zh-TW" sz="1800" dirty="0" smtClean="0"/>
              <a:t>Techniques</a:t>
            </a:r>
          </a:p>
          <a:p>
            <a:pPr marL="357188" lvl="1" indent="-173038"/>
            <a:r>
              <a:rPr lang="zh-TW" altLang="en-US" sz="1600" b="1" dirty="0" smtClean="0"/>
              <a:t>溝通方法 </a:t>
            </a:r>
            <a:r>
              <a:rPr lang="mr-IN" altLang="zh-TW" sz="1600" dirty="0" smtClean="0"/>
              <a:t>–</a:t>
            </a:r>
            <a:r>
              <a:rPr lang="zh-TW" altLang="en-US" sz="1600" dirty="0" smtClean="0"/>
              <a:t> 使用推播 </a:t>
            </a:r>
            <a:r>
              <a:rPr lang="en-US" altLang="zh-TW" sz="1600" dirty="0" smtClean="0"/>
              <a:t>(push)</a:t>
            </a:r>
            <a:r>
              <a:rPr lang="zh-TW" altLang="en-US" sz="1600" dirty="0" smtClean="0"/>
              <a:t>、拉進 </a:t>
            </a:r>
            <a:r>
              <a:rPr lang="en-US" altLang="zh-TW" sz="1600" dirty="0" smtClean="0"/>
              <a:t>(pull)</a:t>
            </a:r>
            <a:r>
              <a:rPr lang="zh-TW" altLang="en-US" sz="1600" dirty="0" smtClean="0"/>
              <a:t> 與互動 </a:t>
            </a:r>
            <a:r>
              <a:rPr lang="en-US" altLang="zh-TW" sz="1600" dirty="0" smtClean="0"/>
              <a:t>(interactive)</a:t>
            </a:r>
            <a:r>
              <a:rPr lang="zh-TW" altLang="en-US" sz="1600" dirty="0" smtClean="0"/>
              <a:t> 的方式，讓利害關係人保持暢通的資訊傳達。</a:t>
            </a:r>
            <a:endParaRPr lang="en-US" altLang="zh-TW" sz="1600" dirty="0"/>
          </a:p>
          <a:p>
            <a:pPr marL="357188" lvl="1" indent="-173038"/>
            <a:r>
              <a:rPr lang="zh-TW" altLang="en-US" sz="1600" b="1" dirty="0" smtClean="0"/>
              <a:t>人際關係技巧 </a:t>
            </a:r>
            <a:r>
              <a:rPr lang="mr-IN" altLang="zh-TW" sz="1600" dirty="0"/>
              <a:t>–</a:t>
            </a:r>
            <a:r>
              <a:rPr lang="zh-TW" altLang="en-US" sz="1600" dirty="0"/>
              <a:t> </a:t>
            </a:r>
            <a:r>
              <a:rPr lang="zh-TW" altLang="en-US" sz="1600" dirty="0" smtClean="0"/>
              <a:t>運用柔性技巧 </a:t>
            </a:r>
            <a:r>
              <a:rPr lang="en-US" altLang="zh-TW" sz="1600" dirty="0" smtClean="0"/>
              <a:t>(soft</a:t>
            </a:r>
            <a:r>
              <a:rPr lang="zh-TW" altLang="en-US" sz="1600" dirty="0" smtClean="0"/>
              <a:t> </a:t>
            </a:r>
            <a:r>
              <a:rPr lang="en-US" altLang="zh-TW" sz="1600" dirty="0" smtClean="0"/>
              <a:t>skill)</a:t>
            </a:r>
            <a:r>
              <a:rPr lang="zh-TW" altLang="en-US" sz="1600" dirty="0" smtClean="0"/>
              <a:t>，讓每個人的工作保持在正軌上，並朝相同的目標邁進。</a:t>
            </a:r>
            <a:endParaRPr lang="en-US" altLang="zh-TW" sz="1600" dirty="0"/>
          </a:p>
          <a:p>
            <a:pPr marL="357188" lvl="1" indent="-173038"/>
            <a:r>
              <a:rPr lang="zh-TW" altLang="en-US" sz="1600" b="1" dirty="0" smtClean="0"/>
              <a:t>管理技巧</a:t>
            </a:r>
            <a:r>
              <a:rPr lang="mr-IN" altLang="zh-TW" sz="1600" dirty="0" smtClean="0"/>
              <a:t>–</a:t>
            </a:r>
            <a:r>
              <a:rPr lang="zh-TW" altLang="en-US" sz="1600" dirty="0" smtClean="0"/>
              <a:t> 收集專案重要</a:t>
            </a:r>
            <a:r>
              <a:rPr lang="zh-TW" altLang="en-US" sz="1600" dirty="0"/>
              <a:t>資訊</a:t>
            </a:r>
            <a:r>
              <a:rPr lang="zh-TW" altLang="en-US" sz="1600" dirty="0" smtClean="0"/>
              <a:t>，並且</a:t>
            </a:r>
            <a:r>
              <a:rPr lang="zh-TW" altLang="en-US" sz="1600" dirty="0"/>
              <a:t>利用它產生有關如何請專案保持在正軌的</a:t>
            </a:r>
            <a:r>
              <a:rPr lang="zh-TW" altLang="en-US" sz="1600" dirty="0" smtClean="0"/>
              <a:t>資訊。</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160</a:t>
            </a:fld>
            <a:endParaRPr lang="en" dirty="0">
              <a:solidFill>
                <a:schemeClr val="bg1"/>
              </a:solidFill>
            </a:endParaRPr>
          </a:p>
        </p:txBody>
      </p:sp>
    </p:spTree>
    <p:extLst>
      <p:ext uri="{BB962C8B-B14F-4D97-AF65-F5344CB8AC3E}">
        <p14:creationId xmlns:p14="http://schemas.microsoft.com/office/powerpoint/2010/main" val="14190088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Stakeholder Engagement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1600" dirty="0" smtClean="0"/>
              <a:t>Outputs</a:t>
            </a:r>
          </a:p>
          <a:p>
            <a:pPr marL="357188" lvl="1" indent="-173038"/>
            <a:r>
              <a:rPr lang="zh-TW" altLang="en-US" sz="1600" b="1" dirty="0" smtClean="0"/>
              <a:t>議題紀錄 </a:t>
            </a:r>
            <a:r>
              <a:rPr lang="mr-IN" altLang="zh-TW" sz="1600" dirty="0" smtClean="0"/>
              <a:t>–</a:t>
            </a:r>
            <a:r>
              <a:rPr lang="zh-TW" altLang="en-US" sz="1600" dirty="0" smtClean="0"/>
              <a:t> 專案進行期間所出現的議題，必須讓利害關係人知道。</a:t>
            </a:r>
            <a:endParaRPr lang="en-US" altLang="zh-TW" sz="1600" dirty="0"/>
          </a:p>
          <a:p>
            <a:pPr marL="357188" lvl="1" indent="-173038"/>
            <a:r>
              <a:rPr lang="zh-TW" altLang="en-US" sz="1600" b="1" dirty="0"/>
              <a:t>變更請求 </a:t>
            </a:r>
            <a:r>
              <a:rPr lang="mr-IN" altLang="zh-TW" sz="1600" dirty="0" smtClean="0"/>
              <a:t>–</a:t>
            </a:r>
            <a:r>
              <a:rPr lang="zh-TW" altLang="en-US" sz="1600" dirty="0" smtClean="0"/>
              <a:t> 牽涉到利害關係人溝通的專案計畫書或其他文件之變更。</a:t>
            </a:r>
            <a:endParaRPr lang="en-US" altLang="zh-TW" sz="1600" dirty="0"/>
          </a:p>
          <a:p>
            <a:pPr marL="357188" lvl="1" indent="-173038"/>
            <a:r>
              <a:rPr lang="zh-TW" altLang="en-US" sz="1600" b="1" dirty="0" smtClean="0"/>
              <a:t>專案</a:t>
            </a:r>
            <a:r>
              <a:rPr lang="zh-TW" altLang="en-US" sz="1600" b="1" dirty="0"/>
              <a:t>管理計畫書更新 </a:t>
            </a:r>
            <a:r>
              <a:rPr lang="mr-IN" altLang="zh-TW" sz="1600" dirty="0" smtClean="0"/>
              <a:t>–</a:t>
            </a:r>
            <a:r>
              <a:rPr lang="zh-TW" altLang="en-US" sz="1600" dirty="0" smtClean="0"/>
              <a:t> 核准的變更實際上必須增加到專案管理計畫中。</a:t>
            </a:r>
            <a:endParaRPr lang="en-US" altLang="zh-TW" sz="1600" dirty="0"/>
          </a:p>
          <a:p>
            <a:pPr marL="357188" lvl="1" indent="-173038"/>
            <a:r>
              <a:rPr lang="zh-TW" altLang="en-US" sz="1600" b="1" dirty="0"/>
              <a:t>專案文件更新 </a:t>
            </a:r>
            <a:r>
              <a:rPr lang="mr-IN" altLang="zh-TW" sz="1600" dirty="0" smtClean="0"/>
              <a:t>–</a:t>
            </a:r>
            <a:r>
              <a:rPr lang="zh-TW" altLang="en-US" sz="1600" dirty="0" smtClean="0"/>
              <a:t> 更新有關溝通程序之專案文件，如利害關係人登記簿或議題紀錄。</a:t>
            </a:r>
            <a:endParaRPr lang="en-US" altLang="zh-TW" sz="1600" dirty="0"/>
          </a:p>
          <a:p>
            <a:pPr marL="357188" lvl="1" indent="-173038"/>
            <a:r>
              <a:rPr lang="zh-TW" altLang="en-US" sz="1600" b="1" dirty="0" smtClean="0"/>
              <a:t>組織</a:t>
            </a:r>
            <a:r>
              <a:rPr lang="zh-TW" altLang="en-US" sz="1600" b="1" dirty="0"/>
              <a:t>流程資產更新 </a:t>
            </a:r>
            <a:r>
              <a:rPr lang="mr-IN" altLang="zh-TW" sz="1600" dirty="0" smtClean="0"/>
              <a:t>–</a:t>
            </a:r>
            <a:r>
              <a:rPr lang="zh-TW" altLang="en-US" sz="1600" dirty="0" smtClean="0"/>
              <a:t> 任何與利害關係人溝通的經驗學習都要增加到組織流程資產中。</a:t>
            </a:r>
            <a:endParaRPr lang="en-US" altLang="zh-TW"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161</a:t>
            </a:fld>
            <a:endParaRPr lang="en" dirty="0">
              <a:solidFill>
                <a:schemeClr val="bg1"/>
              </a:solidFill>
            </a:endParaRPr>
          </a:p>
        </p:txBody>
      </p:sp>
    </p:spTree>
    <p:extLst>
      <p:ext uri="{BB962C8B-B14F-4D97-AF65-F5344CB8AC3E}">
        <p14:creationId xmlns:p14="http://schemas.microsoft.com/office/powerpoint/2010/main" val="14754554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13.4 Control </a:t>
            </a:r>
            <a:r>
              <a:rPr lang="en-US" dirty="0"/>
              <a:t>Stakeholder Engagement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162</a:t>
            </a:fld>
            <a:endParaRPr lang="en" dirty="0">
              <a:solidFill>
                <a:schemeClr val="bg1"/>
              </a:solidFill>
            </a:endParaRPr>
          </a:p>
        </p:txBody>
      </p:sp>
      <p:sp>
        <p:nvSpPr>
          <p:cNvPr id="4" name="Rectangle 3"/>
          <p:cNvSpPr/>
          <p:nvPr/>
        </p:nvSpPr>
        <p:spPr>
          <a:xfrm>
            <a:off x="1104900" y="1239290"/>
            <a:ext cx="6724500" cy="738664"/>
          </a:xfrm>
          <a:prstGeom prst="rect">
            <a:avLst/>
          </a:prstGeom>
        </p:spPr>
        <p:txBody>
          <a:bodyPr wrap="square">
            <a:spAutoFit/>
          </a:bodyPr>
          <a:lstStyle/>
          <a:p>
            <a:r>
              <a:rPr lang="en-US" b="1" dirty="0"/>
              <a:t>13.4Control Stakeholder Engagement</a:t>
            </a:r>
            <a:r>
              <a:rPr lang="en-US" dirty="0"/>
              <a:t>—The process of monitoring overall project stakeholder relationships and adjusting strategies and plans for engaging stakeholders.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2192069"/>
            <a:ext cx="8166100" cy="2578100"/>
          </a:xfrm>
          <a:prstGeom prst="rect">
            <a:avLst/>
          </a:prstGeom>
        </p:spPr>
      </p:pic>
    </p:spTree>
    <p:extLst>
      <p:ext uri="{BB962C8B-B14F-4D97-AF65-F5344CB8AC3E}">
        <p14:creationId xmlns:p14="http://schemas.microsoft.com/office/powerpoint/2010/main" val="62824541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a:t>
            </a:r>
            <a:r>
              <a:rPr lang="en-US" dirty="0"/>
              <a:t>Stakeholder </a:t>
            </a:r>
            <a:r>
              <a:rPr lang="en-US" dirty="0" smtClean="0"/>
              <a:t>Engagement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163</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98" y="1025175"/>
            <a:ext cx="6001926" cy="3871290"/>
          </a:xfrm>
          <a:prstGeom prst="rect">
            <a:avLst/>
          </a:prstGeom>
        </p:spPr>
      </p:pic>
    </p:spTree>
    <p:extLst>
      <p:ext uri="{BB962C8B-B14F-4D97-AF65-F5344CB8AC3E}">
        <p14:creationId xmlns:p14="http://schemas.microsoft.com/office/powerpoint/2010/main" val="189109806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Stakeholder Engagement </a:t>
            </a:r>
            <a:r>
              <a:rPr lang="en-US" altLang="zh-TW" dirty="0" smtClean="0"/>
              <a:t>-</a:t>
            </a:r>
            <a:r>
              <a:rPr lang="zh-TW" altLang="en-US" dirty="0" smtClean="0"/>
              <a:t> </a:t>
            </a:r>
            <a:r>
              <a:rPr lang="en-US" altLang="zh-TW" dirty="0" smtClean="0"/>
              <a:t>Inputs</a:t>
            </a:r>
            <a:r>
              <a:rPr lang="zh-TW" altLang="en-US" dirty="0" smtClean="0"/>
              <a:t> </a:t>
            </a:r>
            <a:r>
              <a:rPr lang="en-US" altLang="zh-TW" dirty="0" smtClean="0"/>
              <a:t>and</a:t>
            </a:r>
            <a:r>
              <a:rPr lang="zh-TW" altLang="en-US" dirty="0" smtClean="0"/>
              <a:t> </a:t>
            </a:r>
            <a:r>
              <a:rPr lang="en-US" altLang="zh-TW" dirty="0" smtClean="0"/>
              <a:t>Tools</a:t>
            </a:r>
            <a:endParaRPr lang="en-US" dirty="0"/>
          </a:p>
        </p:txBody>
      </p:sp>
      <p:sp>
        <p:nvSpPr>
          <p:cNvPr id="3" name="Text Placeholder 2"/>
          <p:cNvSpPr>
            <a:spLocks noGrp="1"/>
          </p:cNvSpPr>
          <p:nvPr>
            <p:ph type="body" idx="1"/>
          </p:nvPr>
        </p:nvSpPr>
        <p:spPr>
          <a:xfrm>
            <a:off x="1101375" y="1023451"/>
            <a:ext cx="3681900" cy="3936855"/>
          </a:xfrm>
        </p:spPr>
        <p:txBody>
          <a:bodyPr/>
          <a:lstStyle/>
          <a:p>
            <a:r>
              <a:rPr lang="en-US" altLang="zh-TW" sz="1600" dirty="0" smtClean="0"/>
              <a:t>Inputs</a:t>
            </a:r>
          </a:p>
          <a:p>
            <a:pPr marL="357188" lvl="1" indent="-173038"/>
            <a:r>
              <a:rPr lang="zh-TW" altLang="en-US" sz="1600" b="1" dirty="0"/>
              <a:t>專案管理計畫書 </a:t>
            </a:r>
            <a:r>
              <a:rPr lang="mr-IN" altLang="zh-TW" sz="1600" dirty="0"/>
              <a:t>–</a:t>
            </a:r>
            <a:r>
              <a:rPr lang="zh-TW" altLang="en-US" sz="1600" dirty="0"/>
              <a:t> 監控專案的基礎，讓利害關係人充分掌握專案執行狀況。</a:t>
            </a:r>
            <a:endParaRPr lang="en-US" altLang="zh-TW" sz="1600" dirty="0"/>
          </a:p>
          <a:p>
            <a:pPr marL="357188" lvl="1" indent="-173038"/>
            <a:r>
              <a:rPr lang="zh-TW" altLang="en-US" sz="1600" b="1" dirty="0" smtClean="0"/>
              <a:t>議題紀錄 </a:t>
            </a:r>
            <a:r>
              <a:rPr lang="mr-IN" altLang="zh-TW" sz="1600" dirty="0" smtClean="0"/>
              <a:t>–</a:t>
            </a:r>
            <a:r>
              <a:rPr lang="zh-TW" altLang="en-US" sz="1600" dirty="0" smtClean="0"/>
              <a:t> </a:t>
            </a:r>
            <a:r>
              <a:rPr lang="zh-TW" altLang="en-US" sz="1600" dirty="0"/>
              <a:t>專案進行期間所出現的議題，必須讓利害關係人知道。</a:t>
            </a:r>
            <a:endParaRPr lang="en-US" altLang="zh-TW" sz="1600" dirty="0"/>
          </a:p>
          <a:p>
            <a:pPr marL="357188" lvl="1" indent="-173038"/>
            <a:r>
              <a:rPr lang="zh-TW" altLang="en-US" sz="1600" b="1" dirty="0" smtClean="0"/>
              <a:t>工作績效資料 </a:t>
            </a:r>
            <a:r>
              <a:rPr lang="mr-IN" altLang="zh-TW" sz="1600" dirty="0" smtClean="0"/>
              <a:t>–</a:t>
            </a:r>
            <a:r>
              <a:rPr lang="zh-TW" altLang="en-US" sz="1600" dirty="0" smtClean="0"/>
              <a:t> 關於專案進展的所有數據。</a:t>
            </a:r>
            <a:endParaRPr lang="en-US" altLang="zh-TW" sz="1600" dirty="0"/>
          </a:p>
          <a:p>
            <a:pPr marL="357188" lvl="1" indent="-173038"/>
            <a:r>
              <a:rPr lang="zh-TW" altLang="en-US" sz="1600" b="1" dirty="0" smtClean="0"/>
              <a:t>專案文件 </a:t>
            </a:r>
            <a:r>
              <a:rPr lang="mr-IN" altLang="zh-TW" sz="1600" dirty="0" smtClean="0"/>
              <a:t>–</a:t>
            </a:r>
            <a:r>
              <a:rPr lang="zh-TW" altLang="en-US" sz="1600" dirty="0" smtClean="0"/>
              <a:t> 有關</a:t>
            </a:r>
            <a:r>
              <a:rPr lang="zh-TW" altLang="en-US" sz="1600" dirty="0"/>
              <a:t>溝通程序之專案文件</a:t>
            </a:r>
            <a:r>
              <a:rPr lang="zh-TW" altLang="en-US" sz="1600" dirty="0" smtClean="0"/>
              <a:t>，是查詢專案訊息的第一個地方。</a:t>
            </a:r>
            <a:endParaRPr lang="en-US" sz="1600" dirty="0"/>
          </a:p>
        </p:txBody>
      </p:sp>
      <p:sp>
        <p:nvSpPr>
          <p:cNvPr id="4" name="Text Placeholder 3"/>
          <p:cNvSpPr>
            <a:spLocks noGrp="1"/>
          </p:cNvSpPr>
          <p:nvPr>
            <p:ph type="body" idx="2"/>
          </p:nvPr>
        </p:nvSpPr>
        <p:spPr>
          <a:xfrm>
            <a:off x="5004949" y="1023452"/>
            <a:ext cx="3681900" cy="3537900"/>
          </a:xfrm>
        </p:spPr>
        <p:txBody>
          <a:bodyPr/>
          <a:lstStyle/>
          <a:p>
            <a:r>
              <a:rPr lang="en-US" altLang="zh-TW" sz="1600" dirty="0" smtClean="0"/>
              <a:t>Tools</a:t>
            </a:r>
            <a:r>
              <a:rPr lang="zh-TW" altLang="en-US" sz="1600" dirty="0" smtClean="0"/>
              <a:t> </a:t>
            </a:r>
            <a:r>
              <a:rPr lang="en-US" altLang="zh-TW" sz="1600" dirty="0" smtClean="0"/>
              <a:t>&amp;</a:t>
            </a:r>
            <a:r>
              <a:rPr lang="zh-TW" altLang="en-US" sz="1600" dirty="0" smtClean="0"/>
              <a:t> </a:t>
            </a:r>
            <a:r>
              <a:rPr lang="en-US" altLang="zh-TW" sz="1600" dirty="0" smtClean="0"/>
              <a:t>Techniques</a:t>
            </a:r>
          </a:p>
          <a:p>
            <a:pPr marL="357188" lvl="1" indent="-173038"/>
            <a:r>
              <a:rPr lang="zh-TW" altLang="en-US" sz="1600" b="1" dirty="0" smtClean="0"/>
              <a:t>專家判斷 </a:t>
            </a:r>
            <a:r>
              <a:rPr lang="mr-IN" altLang="zh-TW" sz="1600" dirty="0" smtClean="0"/>
              <a:t>–</a:t>
            </a:r>
            <a:r>
              <a:rPr lang="zh-TW" altLang="en-US" sz="1600" dirty="0" smtClean="0"/>
              <a:t> 從專案外部引進專家，聽取他的建議或借重他的專業。</a:t>
            </a:r>
            <a:endParaRPr lang="en-US" altLang="zh-TW" sz="1600" dirty="0"/>
          </a:p>
          <a:p>
            <a:pPr marL="357188" lvl="1" indent="-173038"/>
            <a:r>
              <a:rPr lang="zh-TW" altLang="en-US" sz="1600" b="1" dirty="0" smtClean="0"/>
              <a:t>會議 </a:t>
            </a:r>
            <a:r>
              <a:rPr lang="mr-IN" altLang="zh-TW" sz="1600" dirty="0"/>
              <a:t>–</a:t>
            </a:r>
            <a:r>
              <a:rPr lang="zh-TW" altLang="en-US" sz="1600" dirty="0"/>
              <a:t> 透過會議討論及解決專案相關問題。</a:t>
            </a:r>
            <a:endParaRPr lang="en-US" altLang="zh-TW" sz="1600" dirty="0"/>
          </a:p>
          <a:p>
            <a:pPr marL="357188" lvl="1" indent="-173038"/>
            <a:r>
              <a:rPr lang="zh-TW" altLang="en-US" sz="1600" b="1" dirty="0" smtClean="0"/>
              <a:t>資訊管理系統 </a:t>
            </a:r>
            <a:r>
              <a:rPr lang="mr-IN" altLang="zh-TW" sz="1600" dirty="0" smtClean="0"/>
              <a:t>–</a:t>
            </a:r>
            <a:r>
              <a:rPr lang="zh-TW" altLang="en-US" sz="1600" dirty="0" smtClean="0"/>
              <a:t> 存放專案績效報告，如成本、進度、和範疇報告。</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164</a:t>
            </a:fld>
            <a:endParaRPr lang="en" dirty="0">
              <a:solidFill>
                <a:schemeClr val="bg1"/>
              </a:solidFill>
            </a:endParaRPr>
          </a:p>
        </p:txBody>
      </p:sp>
    </p:spTree>
    <p:extLst>
      <p:ext uri="{BB962C8B-B14F-4D97-AF65-F5344CB8AC3E}">
        <p14:creationId xmlns:p14="http://schemas.microsoft.com/office/powerpoint/2010/main" val="12577192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Stakeholder Engagement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311550"/>
            <a:ext cx="7128225" cy="3537900"/>
          </a:xfrm>
        </p:spPr>
        <p:txBody>
          <a:bodyPr/>
          <a:lstStyle/>
          <a:p>
            <a:r>
              <a:rPr lang="en-US" altLang="zh-TW" sz="1600" dirty="0" smtClean="0"/>
              <a:t>Outputs</a:t>
            </a:r>
          </a:p>
          <a:p>
            <a:pPr marL="357188" lvl="1" indent="-173038"/>
            <a:r>
              <a:rPr lang="zh-TW" altLang="en-US" sz="1600" b="1" dirty="0" smtClean="0"/>
              <a:t>工作績效資訊 </a:t>
            </a:r>
            <a:r>
              <a:rPr lang="mr-IN" altLang="zh-TW" sz="1600" dirty="0" smtClean="0"/>
              <a:t>–</a:t>
            </a:r>
            <a:r>
              <a:rPr lang="zh-TW" altLang="en-US" sz="1600" dirty="0"/>
              <a:t> </a:t>
            </a:r>
            <a:r>
              <a:rPr lang="zh-TW" altLang="en-US" sz="1600" dirty="0" smtClean="0"/>
              <a:t>經過分析的工作績效資料。</a:t>
            </a:r>
            <a:endParaRPr lang="en-US" altLang="zh-TW" sz="1600" dirty="0"/>
          </a:p>
          <a:p>
            <a:pPr marL="357188" lvl="1" indent="-173038"/>
            <a:r>
              <a:rPr lang="zh-TW" altLang="en-US" sz="1600" b="1" dirty="0" smtClean="0"/>
              <a:t>變更請求 </a:t>
            </a:r>
            <a:r>
              <a:rPr lang="mr-IN" altLang="zh-TW" sz="1600" dirty="0" smtClean="0"/>
              <a:t>–</a:t>
            </a:r>
            <a:r>
              <a:rPr lang="zh-TW" altLang="en-US" sz="1600" dirty="0"/>
              <a:t>牽涉到利害關係</a:t>
            </a:r>
            <a:r>
              <a:rPr lang="zh-TW" altLang="en-US" sz="1600" dirty="0" smtClean="0"/>
              <a:t>人溝通</a:t>
            </a:r>
            <a:r>
              <a:rPr lang="zh-TW" altLang="en-US" sz="1600" dirty="0"/>
              <a:t>的專案計畫書或其他文件之變更</a:t>
            </a:r>
            <a:r>
              <a:rPr lang="zh-TW" altLang="en-US" sz="1600" dirty="0" smtClean="0"/>
              <a:t>。</a:t>
            </a:r>
            <a:endParaRPr lang="en-US" altLang="zh-TW" sz="1600" dirty="0"/>
          </a:p>
          <a:p>
            <a:pPr marL="357188" lvl="1" indent="-173038"/>
            <a:r>
              <a:rPr lang="zh-TW" altLang="en-US" sz="1600" b="1" dirty="0" smtClean="0"/>
              <a:t>專案文件更新 </a:t>
            </a:r>
            <a:r>
              <a:rPr lang="mr-IN" altLang="zh-TW" sz="1600" dirty="0" smtClean="0"/>
              <a:t>–</a:t>
            </a:r>
            <a:r>
              <a:rPr lang="zh-TW" altLang="en-US" sz="1600" dirty="0"/>
              <a:t>更新有關溝通程序之專案文件，如利害關係人登記簿或議題紀錄。</a:t>
            </a:r>
            <a:endParaRPr lang="en-US" altLang="zh-TW" sz="1600" dirty="0"/>
          </a:p>
          <a:p>
            <a:pPr marL="357188" lvl="1" indent="-173038"/>
            <a:r>
              <a:rPr lang="zh-TW" altLang="en-US" sz="1600" b="1" dirty="0" smtClean="0"/>
              <a:t>專案管理計畫書更新 </a:t>
            </a:r>
            <a:r>
              <a:rPr lang="mr-IN" altLang="zh-TW" sz="1600" dirty="0" smtClean="0"/>
              <a:t>–</a:t>
            </a:r>
            <a:r>
              <a:rPr lang="zh-TW" altLang="en-US" sz="1600" dirty="0" smtClean="0"/>
              <a:t> 核准</a:t>
            </a:r>
            <a:r>
              <a:rPr lang="zh-TW" altLang="en-US" sz="1600" dirty="0"/>
              <a:t>的變更實際上必須增加到專案管理計畫中。</a:t>
            </a:r>
            <a:endParaRPr lang="en-US" altLang="zh-TW" sz="1600" dirty="0"/>
          </a:p>
          <a:p>
            <a:pPr marL="357188" lvl="1" indent="-173038"/>
            <a:r>
              <a:rPr lang="zh-TW" altLang="en-US" sz="1600" b="1" dirty="0" smtClean="0"/>
              <a:t>組織流程資產更新 </a:t>
            </a:r>
            <a:r>
              <a:rPr lang="mr-IN" altLang="zh-TW" sz="1600" dirty="0" smtClean="0"/>
              <a:t>–</a:t>
            </a:r>
            <a:r>
              <a:rPr lang="zh-TW" altLang="en-US" sz="1600" dirty="0" smtClean="0"/>
              <a:t> 任何</a:t>
            </a:r>
            <a:r>
              <a:rPr lang="zh-TW" altLang="en-US" sz="1600" dirty="0"/>
              <a:t>與利害關係人溝通的經驗學習都要增加到組織流程資產中。</a:t>
            </a:r>
            <a:endParaRPr lang="en-US" altLang="zh-TW" sz="1600" dirty="0"/>
          </a:p>
          <a:p>
            <a:pPr marL="357188" lvl="1" indent="-173038"/>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165</a:t>
            </a:fld>
            <a:endParaRPr lang="en" dirty="0">
              <a:solidFill>
                <a:schemeClr val="bg1"/>
              </a:solidFill>
            </a:endParaRPr>
          </a:p>
        </p:txBody>
      </p:sp>
    </p:spTree>
    <p:extLst>
      <p:ext uri="{BB962C8B-B14F-4D97-AF65-F5344CB8AC3E}">
        <p14:creationId xmlns:p14="http://schemas.microsoft.com/office/powerpoint/2010/main" val="80599817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14  Professional responsibility: </a:t>
            </a:r>
            <a:r>
              <a:rPr lang="en-US" sz="2400" i="1" dirty="0">
                <a:solidFill>
                  <a:schemeClr val="bg1"/>
                </a:solidFill>
              </a:rPr>
              <a:t>Making good choices </a:t>
            </a:r>
            <a:endParaRPr lang="en-US" sz="2400" dirty="0">
              <a:solidFill>
                <a:schemeClr val="bg1"/>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168275595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Chapter 14 - Professional Responsibility</a:t>
            </a:r>
            <a:r>
              <a:rPr lang="en-US" altLang="en-US" dirty="0"/>
              <a:t> </a:t>
            </a:r>
            <a:endParaRPr lang="en-US" dirty="0"/>
          </a:p>
        </p:txBody>
      </p:sp>
      <p:sp>
        <p:nvSpPr>
          <p:cNvPr id="3" name="Text Placeholder 2"/>
          <p:cNvSpPr>
            <a:spLocks noGrp="1"/>
          </p:cNvSpPr>
          <p:nvPr>
            <p:ph type="body" idx="1"/>
          </p:nvPr>
        </p:nvSpPr>
        <p:spPr/>
        <p:txBody>
          <a:bodyPr/>
          <a:lstStyle/>
          <a:p>
            <a:pPr marL="457200" indent="-457200" eaLnBrk="1" hangingPunct="1">
              <a:lnSpc>
                <a:spcPct val="80000"/>
              </a:lnSpc>
              <a:buClrTx/>
              <a:buFont typeface="+mj-lt"/>
              <a:buAutoNum type="arabicPeriod"/>
              <a:defRPr/>
            </a:pPr>
            <a:r>
              <a:rPr lang="zh-TW" altLang="en-US" sz="2400" dirty="0" smtClean="0"/>
              <a:t>遵守所有的法律、法規、與公司政策</a:t>
            </a:r>
            <a:endParaRPr lang="en-US" altLang="zh-TW" sz="2400" dirty="0" smtClean="0"/>
          </a:p>
          <a:p>
            <a:pPr marL="457200" indent="-457200" eaLnBrk="1" hangingPunct="1">
              <a:lnSpc>
                <a:spcPct val="80000"/>
              </a:lnSpc>
              <a:buClrTx/>
              <a:buFont typeface="+mj-lt"/>
              <a:buAutoNum type="arabicPeriod"/>
              <a:defRPr/>
            </a:pPr>
            <a:r>
              <a:rPr lang="zh-TW" altLang="en-US" sz="2400" dirty="0" smtClean="0"/>
              <a:t>公平且尊重地對待每個人</a:t>
            </a:r>
            <a:endParaRPr lang="en-US" altLang="zh-TW" sz="2400" dirty="0" smtClean="0"/>
          </a:p>
          <a:p>
            <a:pPr marL="457200" indent="-457200" eaLnBrk="1" hangingPunct="1">
              <a:lnSpc>
                <a:spcPct val="80000"/>
              </a:lnSpc>
              <a:buClrTx/>
              <a:buFont typeface="+mj-lt"/>
              <a:buAutoNum type="arabicPeriod"/>
              <a:defRPr/>
            </a:pPr>
            <a:r>
              <a:rPr lang="zh-TW" altLang="en-US" sz="2400" dirty="0" smtClean="0"/>
              <a:t>尊敬你所處的環境與社會</a:t>
            </a:r>
            <a:endParaRPr lang="en-US" altLang="zh-TW" sz="2400" dirty="0" smtClean="0"/>
          </a:p>
          <a:p>
            <a:pPr marL="457200" indent="-457200" eaLnBrk="1" hangingPunct="1">
              <a:lnSpc>
                <a:spcPct val="80000"/>
              </a:lnSpc>
              <a:buClrTx/>
              <a:buFont typeface="+mj-lt"/>
              <a:buAutoNum type="arabicPeriod"/>
              <a:defRPr/>
            </a:pPr>
            <a:r>
              <a:rPr lang="zh-TW" altLang="en-US" sz="2400" dirty="0" smtClean="0"/>
              <a:t>透過寫作、演說、跟其他專案經理分享專案經驗</a:t>
            </a:r>
            <a:endParaRPr lang="en-US" altLang="zh-TW" sz="2400" dirty="0" smtClean="0"/>
          </a:p>
          <a:p>
            <a:pPr marL="457200" indent="-457200">
              <a:lnSpc>
                <a:spcPct val="80000"/>
              </a:lnSpc>
              <a:buClrTx/>
              <a:buFont typeface="+mj-lt"/>
              <a:buAutoNum type="arabicPeriod"/>
              <a:defRPr/>
            </a:pPr>
            <a:r>
              <a:rPr lang="zh-TW" altLang="en-US" sz="2400" dirty="0" smtClean="0"/>
              <a:t>持續</a:t>
            </a:r>
            <a:r>
              <a:rPr lang="zh-TW" altLang="en-US" sz="2400" dirty="0"/>
              <a:t>學習</a:t>
            </a:r>
            <a:r>
              <a:rPr lang="zh-TW" altLang="en-US" sz="2400" dirty="0" smtClean="0"/>
              <a:t>，改善你的</a:t>
            </a:r>
            <a:r>
              <a:rPr lang="zh-TW" altLang="en-US" sz="2400" dirty="0"/>
              <a:t>專案管理能力</a:t>
            </a:r>
            <a:endParaRPr lang="en-US" altLang="zh-TW" sz="2400" dirty="0"/>
          </a:p>
          <a:p>
            <a:pPr marL="457200" indent="-457200" eaLnBrk="1" hangingPunct="1">
              <a:lnSpc>
                <a:spcPct val="80000"/>
              </a:lnSpc>
              <a:buClrTx/>
              <a:buFont typeface="+mj-lt"/>
              <a:buAutoNum type="arabicPeriod"/>
              <a:defRPr/>
            </a:pPr>
            <a:r>
              <a:rPr lang="zh-TW" altLang="en-US" sz="2400" dirty="0" smtClean="0"/>
              <a:t>尊重他人的文化</a:t>
            </a:r>
            <a:endParaRPr lang="en-US" altLang="zh-TW" sz="2400" dirty="0" smtClean="0"/>
          </a:p>
          <a:p>
            <a:pPr marL="457200" indent="-457200" eaLnBrk="1" hangingPunct="1">
              <a:lnSpc>
                <a:spcPct val="80000"/>
              </a:lnSpc>
              <a:buClrTx/>
              <a:buFont typeface="+mj-lt"/>
              <a:buAutoNum type="arabicPeriod"/>
              <a:defRPr/>
            </a:pPr>
            <a:r>
              <a:rPr lang="zh-TW" altLang="en-US" sz="2400" dirty="0" smtClean="0"/>
              <a:t>尊重著作權法</a:t>
            </a:r>
            <a:endParaRPr lang="en-US" altLang="zh-TW" sz="2400" dirty="0" smtClean="0"/>
          </a:p>
          <a:p>
            <a:pPr marL="457200" indent="-457200" eaLnBrk="1" hangingPunct="1">
              <a:lnSpc>
                <a:spcPct val="80000"/>
              </a:lnSpc>
              <a:buClrTx/>
              <a:buFont typeface="+mj-lt"/>
              <a:buAutoNum type="arabicPeriod"/>
              <a:defRPr/>
            </a:pPr>
            <a:r>
              <a:rPr lang="zh-TW" altLang="en-US" sz="2400" dirty="0" smtClean="0"/>
              <a:t>誠實地對待專案裡的每個人</a:t>
            </a:r>
            <a:endParaRPr lang="en-US" altLang="en-US" sz="24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167</a:t>
            </a:fld>
            <a:endParaRPr lang="en" dirty="0">
              <a:solidFill>
                <a:schemeClr val="bg1"/>
              </a:solidFill>
            </a:endParaRPr>
          </a:p>
        </p:txBody>
      </p:sp>
    </p:spTree>
    <p:extLst>
      <p:ext uri="{BB962C8B-B14F-4D97-AF65-F5344CB8AC3E}">
        <p14:creationId xmlns:p14="http://schemas.microsoft.com/office/powerpoint/2010/main" val="10633392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Text Placeholder 2"/>
          <p:cNvSpPr>
            <a:spLocks noGrp="1"/>
          </p:cNvSpPr>
          <p:nvPr>
            <p:ph type="body" idx="1"/>
          </p:nvPr>
        </p:nvSpPr>
        <p:spPr>
          <a:xfrm>
            <a:off x="1104900" y="1277625"/>
            <a:ext cx="7581900" cy="3648300"/>
          </a:xfrm>
        </p:spPr>
        <p:txBody>
          <a:bodyPr/>
          <a:lstStyle/>
          <a:p>
            <a:r>
              <a:rPr lang="en-US" sz="2000" dirty="0" smtClean="0"/>
              <a:t>PMBOK</a:t>
            </a:r>
            <a:r>
              <a:rPr lang="en-US" sz="2000" baseline="30000" dirty="0" smtClean="0"/>
              <a:t>®</a:t>
            </a:r>
            <a:r>
              <a:rPr lang="en-US" sz="2000" dirty="0" smtClean="0"/>
              <a:t> Guide 5</a:t>
            </a:r>
            <a:r>
              <a:rPr lang="en-US" sz="2000" baseline="30000" dirty="0" smtClean="0"/>
              <a:t>th</a:t>
            </a:r>
            <a:r>
              <a:rPr lang="en-US" sz="2000" dirty="0" smtClean="0"/>
              <a:t> Edition</a:t>
            </a:r>
          </a:p>
          <a:p>
            <a:r>
              <a:rPr lang="en-US" sz="2000" dirty="0" smtClean="0"/>
              <a:t>Head First PMP</a:t>
            </a:r>
          </a:p>
          <a:p>
            <a:r>
              <a:rPr lang="en-US" sz="2000" dirty="0" smtClean="0"/>
              <a:t>PMP Certification Study Guide</a:t>
            </a:r>
          </a:p>
          <a:p>
            <a:r>
              <a:rPr lang="en-US" sz="2000" dirty="0" smtClean="0">
                <a:hlinkClick r:id="rId3"/>
              </a:rPr>
              <a:t>Project Management Doc Templates</a:t>
            </a:r>
            <a:endParaRPr lang="en-US" sz="2000" dirty="0" smtClean="0"/>
          </a:p>
          <a:p>
            <a:r>
              <a:rPr lang="en-US" altLang="zh-TW" sz="2000" dirty="0" smtClean="0">
                <a:hlinkClick r:id="rId4"/>
              </a:rPr>
              <a:t>Kris </a:t>
            </a:r>
            <a:r>
              <a:rPr lang="zh-TW" altLang="en-US" sz="2000" dirty="0" smtClean="0">
                <a:hlinkClick r:id="rId4"/>
              </a:rPr>
              <a:t>長宏專案管理學院 </a:t>
            </a:r>
            <a:r>
              <a:rPr lang="en-US" altLang="zh-TW" sz="2000" dirty="0" smtClean="0">
                <a:hlinkClick r:id="rId4"/>
              </a:rPr>
              <a:t>- </a:t>
            </a:r>
            <a:r>
              <a:rPr lang="zh-TW" altLang="en-US" sz="2000" dirty="0" smtClean="0">
                <a:hlinkClick r:id="rId4"/>
              </a:rPr>
              <a:t>專案管理十大知識領域</a:t>
            </a:r>
            <a:endParaRPr lang="en-US" altLang="zh-TW" sz="2000" dirty="0" smtClean="0"/>
          </a:p>
          <a:p>
            <a:r>
              <a:rPr lang="en-US" sz="2000" dirty="0">
                <a:hlinkClick r:id="rId5"/>
              </a:rPr>
              <a:t>Ethan's Information radiators</a:t>
            </a:r>
            <a:endParaRPr lang="en-US" sz="2000" dirty="0"/>
          </a:p>
          <a:p>
            <a:endParaRPr lang="en-US" sz="2000" dirty="0" smtClean="0"/>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168</a:t>
            </a:fld>
            <a:endParaRPr lang="en" dirty="0">
              <a:solidFill>
                <a:schemeClr val="bg1"/>
              </a:solidFill>
            </a:endParaRPr>
          </a:p>
        </p:txBody>
      </p:sp>
    </p:spTree>
    <p:extLst>
      <p:ext uri="{BB962C8B-B14F-4D97-AF65-F5344CB8AC3E}">
        <p14:creationId xmlns:p14="http://schemas.microsoft.com/office/powerpoint/2010/main" val="191711017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169</a:t>
            </a:fld>
            <a:endParaRPr lang="en"/>
          </a:p>
        </p:txBody>
      </p:sp>
      <p:sp>
        <p:nvSpPr>
          <p:cNvPr id="305" name="Shape 305"/>
          <p:cNvSpPr txBox="1">
            <a:spLocks noGrp="1"/>
          </p:cNvSpPr>
          <p:nvPr>
            <p:ph type="ctrTitle" idx="4294967295"/>
          </p:nvPr>
        </p:nvSpPr>
        <p:spPr>
          <a:xfrm>
            <a:off x="1033300" y="1583350"/>
            <a:ext cx="6672600" cy="1159800"/>
          </a:xfrm>
          <a:prstGeom prst="rect">
            <a:avLst/>
          </a:prstGeom>
        </p:spPr>
        <p:txBody>
          <a:bodyPr lIns="91425" tIns="91425" rIns="91425" bIns="91425" anchor="ctr" anchorCtr="0">
            <a:noAutofit/>
          </a:bodyPr>
          <a:lstStyle/>
          <a:p>
            <a:pPr lvl="0" rtl="0">
              <a:spcBef>
                <a:spcPts val="0"/>
              </a:spcBef>
              <a:buNone/>
            </a:pPr>
            <a:r>
              <a:rPr lang="en" sz="6000">
                <a:solidFill>
                  <a:srgbClr val="FF8700"/>
                </a:solidFill>
              </a:rPr>
              <a:t>THANKS!</a:t>
            </a:r>
          </a:p>
        </p:txBody>
      </p:sp>
      <p:sp>
        <p:nvSpPr>
          <p:cNvPr id="306" name="Shape 306"/>
          <p:cNvSpPr txBox="1">
            <a:spLocks noGrp="1"/>
          </p:cNvSpPr>
          <p:nvPr>
            <p:ph type="subTitle" idx="4294967295"/>
          </p:nvPr>
        </p:nvSpPr>
        <p:spPr>
          <a:xfrm>
            <a:off x="1033300" y="2630575"/>
            <a:ext cx="7185000" cy="1159800"/>
          </a:xfrm>
          <a:prstGeom prst="rect">
            <a:avLst/>
          </a:prstGeom>
        </p:spPr>
        <p:txBody>
          <a:bodyPr lIns="91425" tIns="91425" rIns="91425" bIns="91425" anchor="t" anchorCtr="0">
            <a:noAutofit/>
          </a:bodyPr>
          <a:lstStyle/>
          <a:p>
            <a:pPr lvl="0" rtl="0">
              <a:spcBef>
                <a:spcPts val="0"/>
              </a:spcBef>
              <a:buNone/>
            </a:pPr>
            <a:r>
              <a:rPr lang="en-US" sz="2400" b="1" dirty="0" smtClean="0">
                <a:solidFill>
                  <a:srgbClr val="FFFFFF"/>
                </a:solidFill>
              </a:rPr>
              <a:t>   </a:t>
            </a:r>
            <a:endParaRPr lang="en" sz="2400" dirty="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dirty="0"/>
              <a:t>Seven Basic Quality Tools</a:t>
            </a:r>
            <a:r>
              <a:rPr lang="zh-TW" altLang="en-US" dirty="0"/>
              <a:t> </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散佈圖</a:t>
            </a:r>
            <a:r>
              <a:rPr lang="en-US" sz="1600" dirty="0"/>
              <a:t>(Scatter diagrams</a:t>
            </a:r>
            <a:r>
              <a:rPr lang="en-US" sz="1600" dirty="0" smtClean="0"/>
              <a:t>) </a:t>
            </a:r>
            <a:r>
              <a:rPr lang="mr-IN" sz="1600" dirty="0" smtClean="0"/>
              <a:t>–</a:t>
            </a:r>
            <a:r>
              <a:rPr lang="en-US" sz="1600" dirty="0" smtClean="0"/>
              <a:t> </a:t>
            </a:r>
            <a:r>
              <a:rPr lang="zh-TW" altLang="en-US" sz="1600" dirty="0" smtClean="0"/>
              <a:t>顯示不同類型的資料如何彼此相關</a:t>
            </a:r>
            <a:endParaRPr lang="en-US" sz="1600" dirty="0" smtClean="0"/>
          </a:p>
          <a:p>
            <a:pPr marL="527050" lvl="1" indent="-342900">
              <a:buClrTx/>
              <a:buFont typeface="+mj-lt"/>
              <a:buAutoNum type="arabicPeriod" startAt="5"/>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86" y="2209669"/>
            <a:ext cx="7708900" cy="2768196"/>
          </a:xfrm>
          <a:prstGeom prst="rect">
            <a:avLst/>
          </a:prstGeom>
        </p:spPr>
      </p:pic>
    </p:spTree>
    <p:extLst>
      <p:ext uri="{BB962C8B-B14F-4D97-AF65-F5344CB8AC3E}">
        <p14:creationId xmlns:p14="http://schemas.microsoft.com/office/powerpoint/2010/main" val="958102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smtClean="0"/>
              <a:t>品質管理計畫書</a:t>
            </a:r>
            <a:r>
              <a:rPr lang="en-US" sz="1600" b="1" dirty="0"/>
              <a:t> </a:t>
            </a:r>
            <a:r>
              <a:rPr lang="en-US" sz="1600" b="1" i="1" dirty="0"/>
              <a:t>Quality Management </a:t>
            </a:r>
            <a:r>
              <a:rPr lang="en-US" sz="1600" b="1" i="1" dirty="0" smtClean="0"/>
              <a:t>Plan</a:t>
            </a:r>
            <a:r>
              <a:rPr lang="en-US" sz="1600" b="1" i="1" dirty="0"/>
              <a:t> </a:t>
            </a:r>
            <a:r>
              <a:rPr lang="mr-IN" altLang="zh-TW" sz="1600" dirty="0" smtClean="0"/>
              <a:t>–</a:t>
            </a:r>
            <a:r>
              <a:rPr lang="en-US" altLang="zh-TW" sz="1600" dirty="0" smtClean="0"/>
              <a:t> </a:t>
            </a:r>
            <a:r>
              <a:rPr lang="zh-TW" altLang="en-US" sz="1600" dirty="0"/>
              <a:t>說明專案管理團隊將如何執行組織的品質</a:t>
            </a:r>
            <a:r>
              <a:rPr lang="zh-TW" altLang="en-US" sz="1600" dirty="0" smtClean="0"/>
              <a:t>政策</a:t>
            </a:r>
            <a:r>
              <a:rPr lang="zh-TW" altLang="en-US" sz="1600" dirty="0"/>
              <a:t>，</a:t>
            </a:r>
            <a:r>
              <a:rPr lang="zh-TW" altLang="en-US" sz="1600" dirty="0" smtClean="0"/>
              <a:t>此計畫書包含：</a:t>
            </a:r>
            <a:endParaRPr lang="en-US" altLang="zh-TW" sz="1600" dirty="0" smtClean="0"/>
          </a:p>
          <a:p>
            <a:pPr marL="350838" indent="-350838">
              <a:buClrTx/>
              <a:buFont typeface="+mj-lt"/>
              <a:buAutoNum type="arabicPeriod"/>
            </a:pPr>
            <a:r>
              <a:rPr lang="en-US" sz="1600" b="1" dirty="0" smtClean="0"/>
              <a:t>流程改善計畫書</a:t>
            </a:r>
            <a:r>
              <a:rPr lang="en-US" sz="1600" b="1" dirty="0"/>
              <a:t> </a:t>
            </a:r>
            <a:r>
              <a:rPr lang="en-US" sz="1600" b="1" i="1" dirty="0"/>
              <a:t>Process Improvement </a:t>
            </a:r>
            <a:r>
              <a:rPr lang="en-US" sz="1600" b="1" i="1" dirty="0" smtClean="0"/>
              <a:t>Plan</a:t>
            </a:r>
            <a:r>
              <a:rPr lang="zh-TW" altLang="en-US" sz="1600" b="1" i="1" dirty="0" smtClean="0"/>
              <a:t> </a:t>
            </a:r>
            <a:r>
              <a:rPr lang="mr-IN" altLang="zh-TW" sz="1600" dirty="0" smtClean="0"/>
              <a:t>–</a:t>
            </a:r>
            <a:r>
              <a:rPr lang="zh-TW" altLang="en-US" sz="1600" dirty="0" smtClean="0"/>
              <a:t> </a:t>
            </a:r>
            <a:r>
              <a:rPr lang="zh-TW" altLang="en-US" sz="1600" dirty="0"/>
              <a:t>詳細分析專案管理及產品開發流程的步驟，辨識及強化其價值的活動</a:t>
            </a:r>
            <a:r>
              <a:rPr lang="zh-TW" altLang="en-US" sz="1600" dirty="0" smtClean="0"/>
              <a:t>。</a:t>
            </a:r>
            <a:endParaRPr lang="en-US" altLang="zh-TW" sz="1600" dirty="0" smtClean="0"/>
          </a:p>
          <a:p>
            <a:pPr marL="350838" indent="-350838">
              <a:buClrTx/>
              <a:buFont typeface="+mj-lt"/>
              <a:buAutoNum type="arabicPeriod"/>
            </a:pPr>
            <a:r>
              <a:rPr lang="en-US" sz="1600" b="1" dirty="0"/>
              <a:t>品質衡量指標 </a:t>
            </a:r>
            <a:r>
              <a:rPr lang="en-US" sz="1600" b="1" i="1" dirty="0"/>
              <a:t>Quality </a:t>
            </a:r>
            <a:r>
              <a:rPr lang="en-US" sz="1600" b="1" i="1" dirty="0" smtClean="0"/>
              <a:t>Metrics</a:t>
            </a:r>
            <a:r>
              <a:rPr lang="zh-TW" altLang="en-US" sz="1600" b="1" i="1" dirty="0" smtClean="0"/>
              <a:t> </a:t>
            </a:r>
            <a:r>
              <a:rPr lang="mr-IN" altLang="zh-TW" sz="1600" dirty="0" smtClean="0"/>
              <a:t>–</a:t>
            </a:r>
            <a:r>
              <a:rPr lang="zh-TW" altLang="en-US" sz="1600" dirty="0" smtClean="0"/>
              <a:t> 描述</a:t>
            </a:r>
            <a:r>
              <a:rPr lang="zh-TW" altLang="en-US" sz="1600" dirty="0"/>
              <a:t>專案或產品的屬性，及其衡量</a:t>
            </a:r>
            <a:r>
              <a:rPr lang="zh-TW" altLang="en-US" sz="1600" dirty="0" smtClean="0"/>
              <a:t>方式，如</a:t>
            </a:r>
            <a:r>
              <a:rPr lang="en-US" sz="1600" dirty="0"/>
              <a:t>準時績效(on-time performance</a:t>
            </a:r>
            <a:r>
              <a:rPr lang="en-US" sz="1600" dirty="0" smtClean="0"/>
              <a:t>)</a:t>
            </a:r>
            <a:r>
              <a:rPr lang="zh-TW" altLang="en-US" sz="1600" dirty="0" smtClean="0"/>
              <a:t>、</a:t>
            </a:r>
            <a:r>
              <a:rPr lang="en-US" sz="1600" dirty="0" smtClean="0"/>
              <a:t>缺失頻率</a:t>
            </a:r>
            <a:r>
              <a:rPr lang="en-US" sz="1600" dirty="0"/>
              <a:t>(defect frequency)，故障率(failure </a:t>
            </a:r>
            <a:r>
              <a:rPr lang="en-US" sz="1600" dirty="0" smtClean="0"/>
              <a:t>rate</a:t>
            </a:r>
            <a:r>
              <a:rPr lang="en-US" altLang="zh-TW" sz="1600" dirty="0" smtClean="0"/>
              <a:t>)</a:t>
            </a:r>
            <a:r>
              <a:rPr lang="zh-TW" altLang="en-US" sz="1600" dirty="0" smtClean="0"/>
              <a:t>、</a:t>
            </a:r>
            <a:r>
              <a:rPr lang="en-US" sz="1600" dirty="0" smtClean="0"/>
              <a:t>可靠性</a:t>
            </a:r>
            <a:r>
              <a:rPr lang="en-US" sz="1600" dirty="0"/>
              <a:t>(reliability </a:t>
            </a:r>
            <a:r>
              <a:rPr lang="en-US" sz="1600" dirty="0" smtClean="0"/>
              <a:t>)</a:t>
            </a:r>
            <a:r>
              <a:rPr lang="zh-TW" altLang="en-US" sz="1600" dirty="0" smtClean="0"/>
              <a:t>、</a:t>
            </a:r>
            <a:r>
              <a:rPr lang="en-US" sz="1600" dirty="0" smtClean="0"/>
              <a:t>測試覆蓋率</a:t>
            </a:r>
            <a:r>
              <a:rPr lang="en-US" sz="1600" dirty="0"/>
              <a:t>(test coverage)。</a:t>
            </a:r>
            <a:endParaRPr lang="en-US" sz="1600" b="1" i="1" dirty="0" smtClean="0"/>
          </a:p>
          <a:p>
            <a:pPr marL="350838" indent="-350838">
              <a:buClrTx/>
              <a:buFont typeface="+mj-lt"/>
              <a:buAutoNum type="arabicPeriod"/>
            </a:pPr>
            <a:r>
              <a:rPr lang="en-US" sz="1600" b="1" dirty="0"/>
              <a:t>品質檢核表 </a:t>
            </a:r>
            <a:r>
              <a:rPr lang="en-US" sz="1600" b="1" i="1" dirty="0"/>
              <a:t>Quality </a:t>
            </a:r>
            <a:r>
              <a:rPr lang="en-US" sz="1600" b="1" i="1" dirty="0" smtClean="0"/>
              <a:t>Checklists</a:t>
            </a:r>
            <a:r>
              <a:rPr lang="zh-TW" altLang="en-US" sz="1600" b="1" i="1" dirty="0" smtClean="0"/>
              <a:t> </a:t>
            </a:r>
            <a:r>
              <a:rPr lang="mr-IN" altLang="zh-TW" sz="1600" dirty="0"/>
              <a:t>–</a:t>
            </a:r>
            <a:r>
              <a:rPr lang="zh-TW" altLang="en-US" sz="1600" b="1" i="1" dirty="0" smtClean="0"/>
              <a:t> </a:t>
            </a:r>
            <a:r>
              <a:rPr lang="zh-TW" altLang="en-US" sz="1600" dirty="0"/>
              <a:t>具體列出各項內容，用來驗證所要求的步驟是否已經</a:t>
            </a:r>
            <a:r>
              <a:rPr lang="zh-TW" altLang="en-US" sz="1600" dirty="0" smtClean="0"/>
              <a:t>執行。</a:t>
            </a:r>
            <a:endParaRPr lang="en-US" sz="1600" b="1" i="1" dirty="0" smtClean="0"/>
          </a:p>
          <a:p>
            <a:pPr marL="350838" indent="-350838">
              <a:buClrTx/>
              <a:buFont typeface="+mj-lt"/>
              <a:buAutoNum type="arabicPeriod"/>
            </a:pPr>
            <a:r>
              <a:rPr lang="en-US" sz="1600" b="1" dirty="0"/>
              <a:t>專案文件更新 </a:t>
            </a:r>
            <a:r>
              <a:rPr lang="en-US" altLang="zh-TW" sz="1600" b="1" dirty="0"/>
              <a:t>(</a:t>
            </a:r>
            <a:r>
              <a:rPr lang="en-US" sz="1600" b="1" i="1" dirty="0"/>
              <a:t>Project Documents Updates</a:t>
            </a:r>
            <a:r>
              <a:rPr lang="en-US" altLang="zh-TW" sz="1600" b="1" i="1" dirty="0"/>
              <a:t>)</a:t>
            </a:r>
            <a:r>
              <a:rPr lang="en-US" sz="1600" b="1" dirty="0"/>
              <a:t> </a:t>
            </a:r>
            <a:r>
              <a:rPr lang="mr-IN" altLang="zh-TW" sz="1600" dirty="0"/>
              <a:t>–</a:t>
            </a:r>
            <a:r>
              <a:rPr lang="zh-TW" altLang="en-US" sz="1600" dirty="0"/>
              <a:t> 可能需要更新利害關係人登錄表、責任指派矩陣、工作分解結構</a:t>
            </a:r>
            <a:r>
              <a:rPr lang="en-US" altLang="zh-TW" sz="1600" dirty="0"/>
              <a:t>(WBS)</a:t>
            </a:r>
            <a:r>
              <a:rPr lang="zh-TW" altLang="en-US" sz="1600" dirty="0"/>
              <a:t>及工作分解結構說明表等 。</a:t>
            </a:r>
            <a:endParaRPr lang="en-US" sz="1600" b="1" dirty="0"/>
          </a:p>
          <a:p>
            <a:pPr marL="350838" indent="-350838">
              <a:buClrTx/>
              <a:buFont typeface="+mj-lt"/>
              <a:buAutoNum type="arabicPeriod"/>
            </a:pPr>
            <a:endParaRPr lang="en-US" sz="1600" b="1" dirty="0"/>
          </a:p>
          <a:p>
            <a:pPr marL="527050" indent="-342900">
              <a:buClrTx/>
              <a:buFont typeface="+mj-lt"/>
              <a:buAutoNum type="arabicPeriod"/>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18</a:t>
            </a:fld>
            <a:endParaRPr lang="en" dirty="0">
              <a:solidFill>
                <a:schemeClr val="bg1"/>
              </a:solidFill>
            </a:endParaRPr>
          </a:p>
        </p:txBody>
      </p:sp>
    </p:spTree>
    <p:extLst>
      <p:ext uri="{BB962C8B-B14F-4D97-AF65-F5344CB8AC3E}">
        <p14:creationId xmlns:p14="http://schemas.microsoft.com/office/powerpoint/2010/main" val="2117505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Quality </a:t>
            </a:r>
            <a:r>
              <a:rPr lang="en-US" altLang="en-US" dirty="0"/>
              <a:t>Management </a:t>
            </a:r>
            <a:r>
              <a:rPr lang="en-US" altLang="en-US" dirty="0" smtClean="0"/>
              <a:t>Plan Template</a:t>
            </a:r>
            <a:endParaRPr lang="en-US" dirty="0"/>
          </a:p>
        </p:txBody>
      </p:sp>
      <p:sp>
        <p:nvSpPr>
          <p:cNvPr id="3" name="Text Placeholder 2"/>
          <p:cNvSpPr>
            <a:spLocks noGrp="1"/>
          </p:cNvSpPr>
          <p:nvPr>
            <p:ph type="body" idx="1"/>
          </p:nvPr>
        </p:nvSpPr>
        <p:spPr>
          <a:xfrm>
            <a:off x="1101374" y="1154238"/>
            <a:ext cx="7128225" cy="3712730"/>
          </a:xfrm>
        </p:spPr>
        <p:txBody>
          <a:bodyPr/>
          <a:lstStyle/>
          <a:p>
            <a:pPr marL="184150">
              <a:buClrTx/>
              <a:buNone/>
            </a:pPr>
            <a:r>
              <a:rPr lang="en-US" sz="1600" b="1" dirty="0"/>
              <a:t>品質管理計畫書 </a:t>
            </a:r>
            <a:r>
              <a:rPr lang="en-US" sz="1600" b="1" dirty="0" smtClean="0"/>
              <a:t>(</a:t>
            </a:r>
            <a:r>
              <a:rPr lang="en-US" sz="1600" b="1" i="1" dirty="0" smtClean="0"/>
              <a:t>Quality </a:t>
            </a:r>
            <a:r>
              <a:rPr lang="en-US" sz="1600" b="1" i="1" dirty="0"/>
              <a:t>Management Plan) </a:t>
            </a:r>
            <a:r>
              <a:rPr lang="mr-IN" altLang="zh-TW" sz="1600" dirty="0" smtClean="0"/>
              <a:t>–</a:t>
            </a:r>
            <a:r>
              <a:rPr lang="en-US" altLang="zh-TW" sz="1600" dirty="0" smtClean="0"/>
              <a:t> </a:t>
            </a:r>
            <a:r>
              <a:rPr lang="zh-TW" altLang="en-US" sz="1600" dirty="0" smtClean="0"/>
              <a:t>此計畫書包含：</a:t>
            </a:r>
            <a:endParaRPr lang="en-US" altLang="zh-TW" sz="1600" dirty="0" smtClean="0"/>
          </a:p>
          <a:p>
            <a:pPr marL="871538" indent="-342900">
              <a:buClrTx/>
              <a:buFont typeface="+mj-lt"/>
              <a:buAutoNum type="arabicPeriod"/>
            </a:pPr>
            <a:r>
              <a:rPr lang="en-US" sz="1600" dirty="0" smtClean="0"/>
              <a:t>Quality Plan</a:t>
            </a:r>
            <a:r>
              <a:rPr lang="mr-IN" sz="1600" dirty="0" smtClean="0"/>
              <a:t>–</a:t>
            </a:r>
            <a:r>
              <a:rPr lang="en-US" sz="1600" dirty="0" smtClean="0"/>
              <a:t> </a:t>
            </a:r>
            <a:r>
              <a:rPr lang="en-US" sz="1600" dirty="0"/>
              <a:t>the degree to which the project fulfills </a:t>
            </a:r>
            <a:r>
              <a:rPr lang="en-US" sz="1600" dirty="0" smtClean="0"/>
              <a:t>requirements.</a:t>
            </a:r>
            <a:endParaRPr lang="en-US" sz="1600" dirty="0" smtClean="0"/>
          </a:p>
          <a:p>
            <a:pPr marL="871538" indent="-342900">
              <a:buClrTx/>
              <a:buFont typeface="+mj-lt"/>
              <a:buAutoNum type="arabicPeriod"/>
            </a:pPr>
            <a:r>
              <a:rPr lang="en-US" sz="1600" dirty="0" smtClean="0"/>
              <a:t>Quality Assurance </a:t>
            </a:r>
            <a:r>
              <a:rPr lang="mr-IN" sz="1600" dirty="0" smtClean="0"/>
              <a:t>–</a:t>
            </a:r>
            <a:r>
              <a:rPr lang="en-US" sz="1600" dirty="0" smtClean="0"/>
              <a:t> on </a:t>
            </a:r>
            <a:r>
              <a:rPr lang="en-US" sz="1600" dirty="0" smtClean="0"/>
              <a:t>the </a:t>
            </a:r>
            <a:r>
              <a:rPr lang="en-US" sz="1600" dirty="0"/>
              <a:t>processes used in the project</a:t>
            </a:r>
            <a:r>
              <a:rPr lang="en-US" sz="1600" dirty="0"/>
              <a:t> .</a:t>
            </a:r>
            <a:endParaRPr lang="en-US" sz="1600" dirty="0" smtClean="0"/>
          </a:p>
          <a:p>
            <a:pPr marL="871538" indent="-342900">
              <a:buClrTx/>
              <a:buFont typeface="+mj-lt"/>
              <a:buAutoNum type="arabicPeriod"/>
            </a:pPr>
            <a:r>
              <a:rPr lang="en-US" sz="1600" dirty="0"/>
              <a:t>Quality </a:t>
            </a:r>
            <a:r>
              <a:rPr lang="en-US" sz="1600" dirty="0" smtClean="0"/>
              <a:t>Control </a:t>
            </a:r>
            <a:r>
              <a:rPr lang="mr-IN" sz="1600" dirty="0" smtClean="0"/>
              <a:t>–</a:t>
            </a:r>
            <a:r>
              <a:rPr lang="en-US" sz="1600" dirty="0" smtClean="0"/>
              <a:t> </a:t>
            </a:r>
            <a:r>
              <a:rPr lang="en-US" sz="1600" dirty="0"/>
              <a:t>on the deliverables of the project</a:t>
            </a:r>
            <a:r>
              <a:rPr lang="en-US" sz="1600" dirty="0"/>
              <a:t> </a:t>
            </a:r>
            <a:r>
              <a:rPr lang="en-US" sz="1600" dirty="0" smtClean="0"/>
              <a:t>.</a:t>
            </a:r>
          </a:p>
          <a:p>
            <a:pPr marL="871538" indent="-342900">
              <a:buClrTx/>
              <a:buFont typeface="+mj-lt"/>
              <a:buAutoNum type="arabicPeriod"/>
            </a:pPr>
            <a:r>
              <a:rPr lang="en-US" sz="1600" dirty="0" smtClean="0"/>
              <a:t>Independent Verification and Validation (IV&amp;V) </a:t>
            </a:r>
            <a:r>
              <a:rPr lang="mr-IN" sz="1600" dirty="0" smtClean="0"/>
              <a:t>–</a:t>
            </a:r>
            <a:r>
              <a:rPr lang="en-US" sz="1600" dirty="0" smtClean="0"/>
              <a:t> </a:t>
            </a:r>
            <a:r>
              <a:rPr lang="en-US" sz="1600" dirty="0"/>
              <a:t>the evaluation of project deliverables by an independent third party outside the development organization, to confirm they meet specified requirements (verification), and meet the needs of the intended target audience (validation).</a:t>
            </a:r>
            <a:r>
              <a:rPr lang="en-US" sz="1600" dirty="0"/>
              <a:t> </a:t>
            </a:r>
            <a:endParaRPr lang="en-US" sz="1600" dirty="0" smtClean="0"/>
          </a:p>
          <a:p>
            <a:pPr marL="871538" indent="-342900">
              <a:buClrTx/>
              <a:buFont typeface="+mj-lt"/>
              <a:buAutoNum type="arabicPeriod"/>
            </a:pPr>
            <a:r>
              <a:rPr lang="en-US" sz="1600" dirty="0"/>
              <a:t>Quality </a:t>
            </a:r>
            <a:r>
              <a:rPr lang="en-US" sz="1600" dirty="0" smtClean="0"/>
              <a:t>Tools.</a:t>
            </a:r>
          </a:p>
          <a:p>
            <a:pPr marL="871538" indent="-342900">
              <a:buClrTx/>
              <a:buFont typeface="+mj-lt"/>
              <a:buAutoNum type="arabicPeriod"/>
            </a:pPr>
            <a:r>
              <a:rPr lang="en-US" sz="1600" dirty="0" smtClean="0"/>
              <a:t>Quality Control and Assurance Problem Tracking.</a:t>
            </a:r>
          </a:p>
          <a:p>
            <a:pPr marL="871538" indent="-342900">
              <a:buClrTx/>
              <a:buFont typeface="+mj-lt"/>
              <a:buAutoNum type="arabicPeriod"/>
            </a:pPr>
            <a:endParaRPr lang="en-US" sz="1600" dirty="0"/>
          </a:p>
          <a:p>
            <a:pPr marL="528638">
              <a:buClrTx/>
              <a:buNone/>
            </a:pPr>
            <a:r>
              <a:rPr lang="en-US" sz="1600" dirty="0" smtClean="0"/>
              <a:t>(refer to Virginia Tech: </a:t>
            </a:r>
            <a:r>
              <a:rPr lang="en-US" sz="1600" dirty="0" smtClean="0">
                <a:hlinkClick r:id="rId2"/>
              </a:rPr>
              <a:t>Project Quality Management Plan</a:t>
            </a:r>
            <a:r>
              <a:rPr lang="en-US" sz="1600" dirty="0" smtClean="0"/>
              <a:t>)</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19</a:t>
            </a:fld>
            <a:endParaRPr lang="en" dirty="0">
              <a:solidFill>
                <a:schemeClr val="bg1"/>
              </a:solidFill>
            </a:endParaRPr>
          </a:p>
        </p:txBody>
      </p:sp>
    </p:spTree>
    <p:extLst>
      <p:ext uri="{BB962C8B-B14F-4D97-AF65-F5344CB8AC3E}">
        <p14:creationId xmlns:p14="http://schemas.microsoft.com/office/powerpoint/2010/main" val="1691123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8  Quality management: </a:t>
            </a:r>
            <a:r>
              <a:rPr lang="en-US" sz="2400" i="1" dirty="0">
                <a:solidFill>
                  <a:schemeClr val="bg1"/>
                </a:solidFill>
              </a:rPr>
              <a:t>Getting it right </a:t>
            </a:r>
            <a:r>
              <a:rPr lang="en-US" sz="2400" dirty="0">
                <a:solidFill>
                  <a:schemeClr val="bg1"/>
                </a:solidFill>
              </a:rPr>
              <a:t/>
            </a:r>
            <a:br>
              <a:rPr lang="en-US" sz="2400" dirty="0">
                <a:solidFill>
                  <a:schemeClr val="bg1"/>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dirty="0"/>
          </a:p>
        </p:txBody>
      </p:sp>
    </p:spTree>
    <p:extLst>
      <p:ext uri="{BB962C8B-B14F-4D97-AF65-F5344CB8AC3E}">
        <p14:creationId xmlns:p14="http://schemas.microsoft.com/office/powerpoint/2010/main" val="371325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8.2 Perform Quality Assurance</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20</a:t>
            </a:fld>
            <a:endParaRPr lang="en" dirty="0">
              <a:solidFill>
                <a:schemeClr val="bg1"/>
              </a:solidFill>
            </a:endParaRPr>
          </a:p>
        </p:txBody>
      </p:sp>
      <p:sp>
        <p:nvSpPr>
          <p:cNvPr id="4" name="Rectangle 3"/>
          <p:cNvSpPr/>
          <p:nvPr/>
        </p:nvSpPr>
        <p:spPr>
          <a:xfrm>
            <a:off x="1104900" y="1321956"/>
            <a:ext cx="6724500" cy="738664"/>
          </a:xfrm>
          <a:prstGeom prst="rect">
            <a:avLst/>
          </a:prstGeom>
        </p:spPr>
        <p:txBody>
          <a:bodyPr wrap="square">
            <a:spAutoFit/>
          </a:bodyPr>
          <a:lstStyle/>
          <a:p>
            <a:r>
              <a:rPr lang="en-US" b="1" dirty="0">
                <a:latin typeface="HelveticaNeue" charset="0"/>
              </a:rPr>
              <a:t>8.2 Perform Quality Assurance</a:t>
            </a:r>
            <a:r>
              <a:rPr lang="en-US" dirty="0">
                <a:latin typeface="HelveticaNeue" charset="0"/>
              </a:rPr>
              <a:t>—The process of auditing the quality requirements and the results from quality control measurements to ensure that appropriate quality standards and operational definitions are used.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57401"/>
            <a:ext cx="7023100" cy="1854200"/>
          </a:xfrm>
          <a:prstGeom prst="rect">
            <a:avLst/>
          </a:prstGeom>
        </p:spPr>
      </p:pic>
    </p:spTree>
    <p:extLst>
      <p:ext uri="{BB962C8B-B14F-4D97-AF65-F5344CB8AC3E}">
        <p14:creationId xmlns:p14="http://schemas.microsoft.com/office/powerpoint/2010/main" val="1307069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Assurance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21</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0" y="1025175"/>
            <a:ext cx="5613400" cy="3856074"/>
          </a:xfrm>
          <a:prstGeom prst="rect">
            <a:avLst/>
          </a:prstGeom>
        </p:spPr>
      </p:pic>
    </p:spTree>
    <p:extLst>
      <p:ext uri="{BB962C8B-B14F-4D97-AF65-F5344CB8AC3E}">
        <p14:creationId xmlns:p14="http://schemas.microsoft.com/office/powerpoint/2010/main" val="129265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365125" indent="-349250">
              <a:buClrTx/>
              <a:buFont typeface="+mj-lt"/>
              <a:buAutoNum type="arabicPeriod"/>
            </a:pPr>
            <a:r>
              <a:rPr lang="en-US" sz="1600" b="1" dirty="0"/>
              <a:t>品質管理計畫書 </a:t>
            </a:r>
            <a:r>
              <a:rPr lang="en-US" sz="1600" b="1" i="1" dirty="0"/>
              <a:t>Quality Management Plan) </a:t>
            </a:r>
            <a:r>
              <a:rPr lang="mr-IN" altLang="zh-TW" sz="1600" dirty="0"/>
              <a:t>–</a:t>
            </a:r>
            <a:r>
              <a:rPr lang="en-US" altLang="zh-TW" sz="1600" dirty="0"/>
              <a:t> </a:t>
            </a:r>
            <a:r>
              <a:rPr lang="zh-TW" altLang="en-US" sz="1600" dirty="0"/>
              <a:t>專案的品質保證及持續流程改善的</a:t>
            </a:r>
            <a:r>
              <a:rPr lang="zh-TW" altLang="en-US" sz="1600" dirty="0" smtClean="0"/>
              <a:t>方法。</a:t>
            </a:r>
            <a:endParaRPr lang="en-US" altLang="zh-TW" sz="1600" dirty="0" smtClean="0"/>
          </a:p>
          <a:p>
            <a:pPr marL="365125" indent="-349250">
              <a:buClrTx/>
              <a:buFont typeface="+mj-lt"/>
              <a:buAutoNum type="arabicPeriod"/>
            </a:pPr>
            <a:r>
              <a:rPr lang="en-US" sz="1600" b="1" dirty="0" smtClean="0"/>
              <a:t>流程改善計畫書</a:t>
            </a:r>
            <a:r>
              <a:rPr lang="en-US" sz="1600" b="1" dirty="0"/>
              <a:t> </a:t>
            </a:r>
            <a:r>
              <a:rPr lang="en-US" sz="1600" b="1" i="1" dirty="0"/>
              <a:t>Process Improvement Plan</a:t>
            </a:r>
            <a:r>
              <a:rPr lang="zh-TW" altLang="en-US" sz="1600" b="1" i="1" dirty="0"/>
              <a:t> </a:t>
            </a:r>
            <a:r>
              <a:rPr lang="mr-IN" altLang="zh-TW" sz="1600" dirty="0"/>
              <a:t>–</a:t>
            </a:r>
            <a:r>
              <a:rPr lang="zh-TW" altLang="en-US" sz="1600" dirty="0"/>
              <a:t> 專案的品質保證活動應與執行組織的流程改善計畫</a:t>
            </a:r>
            <a:r>
              <a:rPr lang="zh-TW" altLang="en-US" sz="1600" dirty="0" smtClean="0"/>
              <a:t>一致。</a:t>
            </a:r>
            <a:endParaRPr lang="en-US" altLang="zh-TW" sz="1600" dirty="0"/>
          </a:p>
          <a:p>
            <a:pPr marL="350838" indent="-350838">
              <a:buClrTx/>
              <a:buFont typeface="+mj-lt"/>
              <a:buAutoNum type="arabicPeriod"/>
            </a:pPr>
            <a:r>
              <a:rPr lang="en-US" sz="1600" b="1" dirty="0"/>
              <a:t>品質衡量指標 </a:t>
            </a:r>
            <a:r>
              <a:rPr lang="en-US" sz="1600" b="1" i="1" dirty="0"/>
              <a:t>Quality </a:t>
            </a:r>
            <a:r>
              <a:rPr lang="en-US" sz="1600" b="1" i="1" dirty="0" smtClean="0"/>
              <a:t>Metrics</a:t>
            </a:r>
            <a:r>
              <a:rPr lang="zh-TW" altLang="en-US" sz="1600" b="1" i="1" dirty="0" smtClean="0"/>
              <a:t> </a:t>
            </a:r>
            <a:r>
              <a:rPr lang="mr-IN" altLang="zh-TW" sz="1600" dirty="0"/>
              <a:t>–</a:t>
            </a:r>
            <a:r>
              <a:rPr lang="zh-TW" altLang="en-US" sz="1600" dirty="0"/>
              <a:t> 要衡量的屬性及其允許的變異範圍</a:t>
            </a:r>
            <a:r>
              <a:rPr lang="zh-TW" altLang="en-US" sz="1600" dirty="0" smtClean="0"/>
              <a:t>。</a:t>
            </a:r>
            <a:endParaRPr lang="en-US" sz="1600" b="1" i="1" dirty="0"/>
          </a:p>
          <a:p>
            <a:pPr marL="350838" indent="-350838">
              <a:buClrTx/>
              <a:buFont typeface="+mj-lt"/>
              <a:buAutoNum type="arabicPeriod"/>
            </a:pPr>
            <a:r>
              <a:rPr lang="en-US" sz="1600" b="1" dirty="0"/>
              <a:t>品質管制衡量值 </a:t>
            </a:r>
            <a:r>
              <a:rPr lang="en-US" sz="1600" b="1" i="1" dirty="0"/>
              <a:t>Quality Control </a:t>
            </a:r>
            <a:r>
              <a:rPr lang="en-US" sz="1600" b="1" i="1" dirty="0" smtClean="0"/>
              <a:t>Measurements</a:t>
            </a:r>
            <a:r>
              <a:rPr lang="mr-IN" altLang="zh-TW" sz="1600" dirty="0"/>
              <a:t> –</a:t>
            </a:r>
            <a:r>
              <a:rPr lang="zh-TW" altLang="en-US" sz="1600" dirty="0"/>
              <a:t> 比對產生的流程，以驗證其正確程度</a:t>
            </a:r>
            <a:r>
              <a:rPr lang="zh-TW" altLang="en-US" sz="1600" dirty="0" smtClean="0"/>
              <a:t>。</a:t>
            </a:r>
            <a:endParaRPr lang="en-US" sz="1600" b="1" i="1" dirty="0"/>
          </a:p>
          <a:p>
            <a:pPr marL="350838" indent="-350838">
              <a:buClrTx/>
              <a:buFont typeface="+mj-lt"/>
              <a:buAutoNum type="arabicPeriod"/>
            </a:pPr>
            <a:r>
              <a:rPr lang="en-US" sz="1600" b="1" dirty="0" smtClean="0"/>
              <a:t>專案文件</a:t>
            </a:r>
            <a:r>
              <a:rPr lang="en-US" sz="1600" b="1" dirty="0"/>
              <a:t> </a:t>
            </a:r>
            <a:r>
              <a:rPr lang="en-US" altLang="zh-TW" sz="1600" b="1" dirty="0"/>
              <a:t>(</a:t>
            </a:r>
            <a:r>
              <a:rPr lang="en-US" sz="1600" b="1" i="1" dirty="0"/>
              <a:t>Project </a:t>
            </a:r>
            <a:r>
              <a:rPr lang="en-US" sz="1600" b="1" i="1" dirty="0" smtClean="0"/>
              <a:t>Documents</a:t>
            </a:r>
            <a:r>
              <a:rPr lang="en-US" altLang="zh-TW" sz="1600" b="1" i="1" dirty="0" smtClean="0"/>
              <a:t>)</a:t>
            </a:r>
            <a:r>
              <a:rPr lang="en-US" sz="1600" b="1" dirty="0" smtClean="0"/>
              <a:t> </a:t>
            </a:r>
            <a:r>
              <a:rPr lang="mr-IN" altLang="zh-TW" sz="1600" dirty="0"/>
              <a:t>–</a:t>
            </a:r>
            <a:r>
              <a:rPr lang="zh-TW" altLang="en-US" sz="1600" dirty="0"/>
              <a:t> 會</a:t>
            </a:r>
            <a:r>
              <a:rPr lang="zh-TW" altLang="en-US" sz="1600" dirty="0" smtClean="0"/>
              <a:t>影響專案品質的工作，應</a:t>
            </a:r>
            <a:r>
              <a:rPr lang="zh-TW" altLang="en-US" sz="1600" dirty="0"/>
              <a:t>在「構型管理」流程中被監視</a:t>
            </a:r>
            <a:r>
              <a:rPr lang="zh-TW" altLang="en-US" sz="1600" dirty="0" smtClean="0"/>
              <a:t>。</a:t>
            </a:r>
            <a:endParaRPr lang="en-US" sz="1600" b="1"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22</a:t>
            </a:fld>
            <a:endParaRPr lang="en" dirty="0">
              <a:solidFill>
                <a:schemeClr val="bg1"/>
              </a:solidFill>
            </a:endParaRPr>
          </a:p>
        </p:txBody>
      </p:sp>
    </p:spTree>
    <p:extLst>
      <p:ext uri="{BB962C8B-B14F-4D97-AF65-F5344CB8AC3E}">
        <p14:creationId xmlns:p14="http://schemas.microsoft.com/office/powerpoint/2010/main" val="1153107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23</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品質管理與管制工具 </a:t>
            </a:r>
            <a:r>
              <a:rPr lang="en-US" sz="1600" b="1" i="1" dirty="0"/>
              <a:t>Quality Management and Control </a:t>
            </a:r>
            <a:r>
              <a:rPr lang="en-US" sz="1600" b="1" i="1" dirty="0" smtClean="0"/>
              <a:t>Tools</a:t>
            </a:r>
            <a:r>
              <a:rPr lang="zh-TW" altLang="en-US" sz="1600" b="1" i="1" dirty="0" smtClean="0"/>
              <a:t> </a:t>
            </a:r>
            <a:r>
              <a:rPr lang="mr-IN" altLang="zh-TW" sz="1600" dirty="0" smtClean="0"/>
              <a:t>–</a:t>
            </a:r>
            <a:r>
              <a:rPr lang="zh-TW" altLang="en-US" sz="1600" dirty="0" smtClean="0"/>
              <a:t> 。</a:t>
            </a:r>
            <a:endParaRPr lang="en-US" altLang="zh-TW" sz="1600" dirty="0" smtClean="0"/>
          </a:p>
          <a:p>
            <a:pPr marL="627063" lvl="1" indent="-169863" eaLnBrk="0" fontAlgn="base" hangingPunct="0">
              <a:spcBef>
                <a:spcPct val="25000"/>
              </a:spcBef>
              <a:spcAft>
                <a:spcPct val="0"/>
              </a:spcAft>
              <a:buClrTx/>
              <a:buSzPct val="50000"/>
              <a:buBlip>
                <a:blip r:embed="rId2"/>
              </a:buBlip>
              <a:tabLst>
                <a:tab pos="914400" algn="l"/>
              </a:tabLst>
            </a:pPr>
            <a:r>
              <a:rPr lang="en-US" sz="1600" dirty="0"/>
              <a:t>親和圖(Affinity diagrams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類似心智圖</a:t>
            </a:r>
            <a:r>
              <a:rPr lang="en-US" altLang="zh-TW" sz="1600" dirty="0"/>
              <a:t>(mind-mapping)</a:t>
            </a:r>
            <a:r>
              <a:rPr lang="zh-TW" altLang="en-US" sz="1600" dirty="0"/>
              <a:t>，常用來產生想法並加以串聯，形成有組織的問題思維模式</a:t>
            </a:r>
            <a:r>
              <a:rPr lang="zh-TW" altLang="en-US" sz="1600" dirty="0" smtClean="0"/>
              <a:t>。以</a:t>
            </a:r>
            <a:r>
              <a:rPr lang="zh-TW" altLang="en-US" sz="1600" dirty="0"/>
              <a:t>由下而上</a:t>
            </a:r>
            <a:r>
              <a:rPr lang="en-US" altLang="zh-TW" sz="1600" dirty="0"/>
              <a:t>(bottom-up)</a:t>
            </a:r>
            <a:r>
              <a:rPr lang="zh-TW" altLang="en-US" sz="1600" dirty="0"/>
              <a:t>的方式，將資料歸類總結。</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835" y="2516578"/>
            <a:ext cx="5499100" cy="2321419"/>
          </a:xfrm>
          <a:prstGeom prst="rect">
            <a:avLst/>
          </a:prstGeom>
        </p:spPr>
      </p:pic>
    </p:spTree>
    <p:extLst>
      <p:ext uri="{BB962C8B-B14F-4D97-AF65-F5344CB8AC3E}">
        <p14:creationId xmlns:p14="http://schemas.microsoft.com/office/powerpoint/2010/main" val="1171416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24</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程序決策程序圖</a:t>
            </a:r>
            <a:r>
              <a:rPr lang="en-US" sz="1600" dirty="0"/>
              <a:t>(Process decision program </a:t>
            </a:r>
            <a:r>
              <a:rPr lang="en-US" sz="1600" dirty="0" smtClean="0"/>
              <a:t>charts</a:t>
            </a:r>
            <a:r>
              <a:rPr lang="en-US" altLang="zh-TW" sz="1600" dirty="0" smtClean="0"/>
              <a:t>,</a:t>
            </a:r>
            <a:r>
              <a:rPr lang="zh-TW" altLang="en-US" sz="1600" dirty="0" smtClean="0"/>
              <a:t> </a:t>
            </a:r>
            <a:r>
              <a:rPr lang="en-US" sz="1600" dirty="0" smtClean="0"/>
              <a:t>PDPC)</a:t>
            </a:r>
            <a:r>
              <a:rPr lang="zh-TW" altLang="en-US" sz="1600" dirty="0" smtClean="0"/>
              <a:t> </a:t>
            </a:r>
            <a:r>
              <a:rPr lang="en-US" altLang="zh-TW" sz="1600" dirty="0" smtClean="0"/>
              <a:t>-</a:t>
            </a:r>
            <a:r>
              <a:rPr lang="zh-TW" altLang="en-US" sz="1600" dirty="0" smtClean="0"/>
              <a:t> </a:t>
            </a:r>
            <a:r>
              <a:rPr lang="zh-TW" altLang="en-US" sz="1600" dirty="0"/>
              <a:t>了解目標及達到該目標的相關步驟</a:t>
            </a:r>
            <a:r>
              <a:rPr lang="zh-TW" altLang="en-US" sz="1600" dirty="0" smtClean="0"/>
              <a:t>。常</a:t>
            </a:r>
            <a:r>
              <a:rPr lang="zh-TW" altLang="en-US" sz="1600" dirty="0"/>
              <a:t>用於應變計畫，協助團隊預測可能會破壞實現目標的中間步驟。</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735" y="2045816"/>
            <a:ext cx="5575300" cy="2640587"/>
          </a:xfrm>
          <a:prstGeom prst="rect">
            <a:avLst/>
          </a:prstGeom>
        </p:spPr>
      </p:pic>
    </p:spTree>
    <p:extLst>
      <p:ext uri="{BB962C8B-B14F-4D97-AF65-F5344CB8AC3E}">
        <p14:creationId xmlns:p14="http://schemas.microsoft.com/office/powerpoint/2010/main" val="1389960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25</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關聯圖</a:t>
            </a:r>
            <a:r>
              <a:rPr lang="en-US" sz="1600" dirty="0"/>
              <a:t>(Interrelationship digraphs</a:t>
            </a:r>
            <a:r>
              <a:rPr lang="en-US" sz="1600" dirty="0" smtClean="0"/>
              <a:t>)</a:t>
            </a:r>
            <a:r>
              <a:rPr lang="zh-TW" altLang="en-US" sz="1600" dirty="0" smtClean="0"/>
              <a:t> </a:t>
            </a:r>
            <a:r>
              <a:rPr lang="en-US" altLang="zh-TW" sz="1600" dirty="0" smtClean="0"/>
              <a:t>-</a:t>
            </a:r>
            <a:r>
              <a:rPr lang="zh-TW" altLang="en-US" sz="1600" dirty="0" smtClean="0"/>
              <a:t> 在</a:t>
            </a:r>
            <a:r>
              <a:rPr lang="zh-TW" altLang="en-US" sz="1600" dirty="0"/>
              <a:t>包含相互交叉邏輯關係的複雜情形中，產生新的解決方案。</a:t>
            </a:r>
            <a:endParaRPr lang="en-US"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953" y="1510837"/>
            <a:ext cx="5160863" cy="3365500"/>
          </a:xfrm>
          <a:prstGeom prst="rect">
            <a:avLst/>
          </a:prstGeom>
        </p:spPr>
      </p:pic>
    </p:spTree>
    <p:extLst>
      <p:ext uri="{BB962C8B-B14F-4D97-AF65-F5344CB8AC3E}">
        <p14:creationId xmlns:p14="http://schemas.microsoft.com/office/powerpoint/2010/main" val="180645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26</a:t>
            </a:fld>
            <a:endParaRPr lang="en" dirty="0">
              <a:solidFill>
                <a:schemeClr val="bg1"/>
              </a:solidFill>
            </a:endParaRPr>
          </a:p>
        </p:txBody>
      </p:sp>
      <p:sp>
        <p:nvSpPr>
          <p:cNvPr id="6" name="Text Placeholder 2"/>
          <p:cNvSpPr>
            <a:spLocks noGrp="1"/>
          </p:cNvSpPr>
          <p:nvPr>
            <p:ph type="body" idx="1"/>
          </p:nvPr>
        </p:nvSpPr>
        <p:spPr>
          <a:xfrm>
            <a:off x="1101386" y="1041010"/>
            <a:ext cx="7356813"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樹狀圖</a:t>
            </a:r>
            <a:r>
              <a:rPr lang="en-US" sz="1600" dirty="0"/>
              <a:t>(Tree diagrams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又稱為系統圖，常用於分解層次</a:t>
            </a:r>
            <a:r>
              <a:rPr lang="zh-TW" altLang="en-US" sz="1600" dirty="0" smtClean="0"/>
              <a:t>。利用</a:t>
            </a:r>
            <a:r>
              <a:rPr lang="zh-TW" altLang="en-US" sz="1600" dirty="0"/>
              <a:t>系統化的規則，定義套疊關係，表現父</a:t>
            </a:r>
            <a:r>
              <a:rPr lang="en-US" altLang="zh-TW" sz="1600" dirty="0"/>
              <a:t>-</a:t>
            </a:r>
            <a:r>
              <a:rPr lang="zh-TW" altLang="en-US" sz="1600" dirty="0"/>
              <a:t>子關係。</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666" y="1706784"/>
            <a:ext cx="4259840" cy="3271081"/>
          </a:xfrm>
          <a:prstGeom prst="rect">
            <a:avLst/>
          </a:prstGeom>
        </p:spPr>
      </p:pic>
    </p:spTree>
    <p:extLst>
      <p:ext uri="{BB962C8B-B14F-4D97-AF65-F5344CB8AC3E}">
        <p14:creationId xmlns:p14="http://schemas.microsoft.com/office/powerpoint/2010/main" val="17101386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優先矩陣圖</a:t>
            </a:r>
            <a:r>
              <a:rPr lang="en-US" sz="1600" dirty="0"/>
              <a:t>(Prioritization </a:t>
            </a:r>
            <a:r>
              <a:rPr lang="en-US" sz="1600" dirty="0" smtClean="0"/>
              <a:t>matrices)</a:t>
            </a:r>
            <a:r>
              <a:rPr lang="zh-TW" altLang="en-US" sz="1600" dirty="0" smtClean="0"/>
              <a:t> </a:t>
            </a:r>
            <a:r>
              <a:rPr lang="en-US" altLang="zh-TW" sz="1600" dirty="0" smtClean="0"/>
              <a:t>-</a:t>
            </a:r>
            <a:r>
              <a:rPr lang="zh-TW" altLang="en-US" sz="1600" dirty="0" smtClean="0"/>
              <a:t> </a:t>
            </a:r>
            <a:r>
              <a:rPr lang="zh-TW" altLang="en-US" sz="1600" dirty="0"/>
              <a:t>用來識別關鍵議題及合適的備選方案，並通過一系列決策，排列出備選方案的優先順序。</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123" y="2184452"/>
            <a:ext cx="6710524" cy="2527247"/>
          </a:xfrm>
          <a:prstGeom prst="rect">
            <a:avLst/>
          </a:prstGeom>
        </p:spPr>
      </p:pic>
    </p:spTree>
    <p:extLst>
      <p:ext uri="{BB962C8B-B14F-4D97-AF65-F5344CB8AC3E}">
        <p14:creationId xmlns:p14="http://schemas.microsoft.com/office/powerpoint/2010/main" val="379360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活動網路圖(Activity network diagrams)</a:t>
            </a:r>
            <a:r>
              <a:rPr lang="zh-TW" altLang="en-US" sz="1600" dirty="0" smtClean="0"/>
              <a:t> </a:t>
            </a:r>
            <a:r>
              <a:rPr lang="en-US" altLang="zh-TW" sz="1600" dirty="0" smtClean="0"/>
              <a:t>-</a:t>
            </a:r>
            <a:r>
              <a:rPr lang="zh-TW" altLang="en-US" sz="1600" dirty="0" smtClean="0"/>
              <a:t> 稱為箭頭圖。包含</a:t>
            </a:r>
            <a:r>
              <a:rPr lang="en-US" altLang="zh-TW" sz="1600" dirty="0" smtClean="0"/>
              <a:t>AOA(</a:t>
            </a:r>
            <a:r>
              <a:rPr lang="zh-TW" altLang="en-US" sz="1600" dirty="0" smtClean="0"/>
              <a:t>活動箭</a:t>
            </a:r>
            <a:r>
              <a:rPr lang="en-US" altLang="zh-TW" sz="1600" dirty="0" smtClean="0"/>
              <a:t>)</a:t>
            </a:r>
            <a:r>
              <a:rPr lang="zh-TW" altLang="en-US" sz="1600" dirty="0" smtClean="0"/>
              <a:t>及</a:t>
            </a:r>
            <a:r>
              <a:rPr lang="en-US" altLang="zh-TW" sz="1600" dirty="0" smtClean="0"/>
              <a:t>AON(</a:t>
            </a:r>
            <a:r>
              <a:rPr lang="zh-TW" altLang="en-US" sz="1600" dirty="0" smtClean="0"/>
              <a:t>活動節點</a:t>
            </a:r>
            <a:r>
              <a:rPr lang="en-US" altLang="zh-TW" sz="1600" dirty="0" smtClean="0"/>
              <a:t>)</a:t>
            </a:r>
            <a:r>
              <a:rPr lang="zh-TW" altLang="en-US" sz="1600" dirty="0" smtClean="0"/>
              <a:t>等格式，常用於專案時間安排。</a:t>
            </a:r>
            <a:endParaRPr lang="en-US" altLang="zh-TW"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486" y="2106167"/>
            <a:ext cx="5918200" cy="2636758"/>
          </a:xfrm>
          <a:prstGeom prst="rect">
            <a:avLst/>
          </a:prstGeom>
        </p:spPr>
      </p:pic>
    </p:spTree>
    <p:extLst>
      <p:ext uri="{BB962C8B-B14F-4D97-AF65-F5344CB8AC3E}">
        <p14:creationId xmlns:p14="http://schemas.microsoft.com/office/powerpoint/2010/main" val="37782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dirty="0"/>
              <a:t>Quality Management and Control Tools</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29</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627063" lvl="1" indent="-169863" eaLnBrk="0" fontAlgn="base" hangingPunct="0">
              <a:spcBef>
                <a:spcPct val="25000"/>
              </a:spcBef>
              <a:spcAft>
                <a:spcPct val="0"/>
              </a:spcAft>
              <a:buClrTx/>
              <a:buSzPct val="50000"/>
              <a:buBlip>
                <a:blip r:embed="rId2"/>
              </a:buBlip>
              <a:tabLst>
                <a:tab pos="914400" algn="l"/>
              </a:tabLst>
            </a:pPr>
            <a:r>
              <a:rPr lang="en-US" sz="1600" dirty="0" smtClean="0"/>
              <a:t>矩陣法</a:t>
            </a:r>
            <a:r>
              <a:rPr lang="en-US" sz="1600" dirty="0"/>
              <a:t>(Matrix </a:t>
            </a:r>
            <a:r>
              <a:rPr lang="en-US" sz="1600" dirty="0" smtClean="0"/>
              <a:t>diagrams) - </a:t>
            </a:r>
            <a:r>
              <a:rPr lang="zh-TW" altLang="en-US" sz="1600" dirty="0"/>
              <a:t>用於資料分析，在行列交叉的位置展示因素、原因及目標之間的</a:t>
            </a:r>
            <a:r>
              <a:rPr lang="zh-TW" altLang="en-US" sz="1600" dirty="0" smtClean="0"/>
              <a:t>關係</a:t>
            </a:r>
            <a:r>
              <a:rPr lang="zh-TW" altLang="en-US" sz="1600" dirty="0"/>
              <a:t>。</a:t>
            </a:r>
            <a:endParaRPr lang="en-US" sz="1600" dirty="0"/>
          </a:p>
          <a:p>
            <a:pPr marL="527050" lvl="1" indent="-342900">
              <a:buClrTx/>
              <a:buFont typeface="+mj-lt"/>
              <a:buAutoNum type="arabicPeriod"/>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778" y="2151443"/>
            <a:ext cx="7001214" cy="2216049"/>
          </a:xfrm>
          <a:prstGeom prst="rect">
            <a:avLst/>
          </a:prstGeom>
        </p:spPr>
      </p:pic>
    </p:spTree>
    <p:extLst>
      <p:ext uri="{BB962C8B-B14F-4D97-AF65-F5344CB8AC3E}">
        <p14:creationId xmlns:p14="http://schemas.microsoft.com/office/powerpoint/2010/main" val="1500431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51" y="188895"/>
            <a:ext cx="8298180" cy="4838700"/>
          </a:xfrm>
          <a:prstGeom prst="rect">
            <a:avLst/>
          </a:prstGeom>
        </p:spPr>
      </p:pic>
    </p:spTree>
    <p:extLst>
      <p:ext uri="{BB962C8B-B14F-4D97-AF65-F5344CB8AC3E}">
        <p14:creationId xmlns:p14="http://schemas.microsoft.com/office/powerpoint/2010/main" val="1149951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Quality</a:t>
            </a:r>
            <a:r>
              <a:rPr lang="zh-TW" altLang="en-US" dirty="0" smtClean="0"/>
              <a:t> </a:t>
            </a:r>
            <a:r>
              <a:rPr lang="en-US" altLang="zh-TW" dirty="0" smtClean="0"/>
              <a:t>Management</a:t>
            </a:r>
            <a:r>
              <a:rPr lang="zh-TW" altLang="en-US" dirty="0" smtClean="0"/>
              <a:t> </a:t>
            </a:r>
            <a:r>
              <a:rPr lang="en-US" altLang="zh-TW" dirty="0" smtClean="0"/>
              <a:t>and</a:t>
            </a:r>
            <a:r>
              <a:rPr lang="zh-TW" altLang="en-US" dirty="0" smtClean="0"/>
              <a:t> </a:t>
            </a:r>
            <a:r>
              <a:rPr lang="en-US" altLang="zh-TW" dirty="0" smtClean="0"/>
              <a:t>Control</a:t>
            </a:r>
            <a:r>
              <a:rPr lang="zh-TW" altLang="en-US" dirty="0" smtClean="0"/>
              <a:t> </a:t>
            </a:r>
            <a:r>
              <a:rPr lang="en-US" altLang="zh-TW" dirty="0" smtClean="0"/>
              <a:t>Tools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30</a:t>
            </a:fld>
            <a:endParaRPr lang="en"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684" y="1021950"/>
            <a:ext cx="4959316" cy="3863653"/>
          </a:xfrm>
          <a:prstGeom prst="rect">
            <a:avLst/>
          </a:prstGeom>
        </p:spPr>
      </p:pic>
    </p:spTree>
    <p:extLst>
      <p:ext uri="{BB962C8B-B14F-4D97-AF65-F5344CB8AC3E}">
        <p14:creationId xmlns:p14="http://schemas.microsoft.com/office/powerpoint/2010/main" val="2079142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2"/>
            </a:pPr>
            <a:r>
              <a:rPr lang="en-US" sz="1600" b="1" dirty="0"/>
              <a:t>品質稽核 </a:t>
            </a:r>
            <a:r>
              <a:rPr lang="en-US" sz="1600" b="1" i="1" dirty="0"/>
              <a:t>Quality Audits </a:t>
            </a:r>
            <a:r>
              <a:rPr lang="en-US" sz="1600" b="1" dirty="0"/>
              <a:t> </a:t>
            </a:r>
            <a:r>
              <a:rPr lang="mr-IN" altLang="zh-TW" sz="1600" dirty="0" smtClean="0"/>
              <a:t>–</a:t>
            </a:r>
            <a:r>
              <a:rPr lang="zh-TW" altLang="en-US" sz="1600" dirty="0" smtClean="0"/>
              <a:t> 是公司對專案的審查，判斷你是否遵循公司的品管流程 。</a:t>
            </a:r>
            <a:endParaRPr lang="en-US" altLang="zh-TW" sz="1600" dirty="0" smtClean="0"/>
          </a:p>
          <a:p>
            <a:pPr marL="527050" lvl="1" indent="-342900">
              <a:buClrTx/>
              <a:buFont typeface="+mj-lt"/>
              <a:buAutoNum type="arabicPeriod" startAt="2"/>
            </a:pPr>
            <a:r>
              <a:rPr lang="en-US" sz="1600" b="1" dirty="0"/>
              <a:t>流程分析 </a:t>
            </a:r>
            <a:r>
              <a:rPr lang="en-US" sz="1600" b="1" i="1" dirty="0"/>
              <a:t>Process </a:t>
            </a:r>
            <a:r>
              <a:rPr lang="en-US" sz="1600" b="1" i="1" dirty="0" smtClean="0"/>
              <a:t>Analysis</a:t>
            </a:r>
            <a:r>
              <a:rPr lang="zh-TW" altLang="en-US" sz="1600" b="1" i="1" dirty="0" smtClean="0"/>
              <a:t> </a:t>
            </a:r>
            <a:r>
              <a:rPr lang="mr-IN" altLang="zh-TW" sz="1600" dirty="0" smtClean="0"/>
              <a:t>–</a:t>
            </a:r>
            <a:r>
              <a:rPr lang="zh-TW" altLang="en-US" sz="1600" dirty="0" smtClean="0"/>
              <a:t> 遵循流程改善計畫，將專案的流程資料與公司所設定的目標做比較。</a:t>
            </a:r>
            <a:endParaRPr lang="en-US" altLang="zh-TW" sz="1600" dirty="0"/>
          </a:p>
        </p:txBody>
      </p:sp>
    </p:spTree>
    <p:extLst>
      <p:ext uri="{BB962C8B-B14F-4D97-AF65-F5344CB8AC3E}">
        <p14:creationId xmlns:p14="http://schemas.microsoft.com/office/powerpoint/2010/main" val="65860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Assurance</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變更申請 </a:t>
            </a:r>
            <a:r>
              <a:rPr lang="en-US" sz="1600" b="1" i="1" dirty="0"/>
              <a:t>Change </a:t>
            </a:r>
            <a:r>
              <a:rPr lang="en-US" sz="1600" b="1" i="1" dirty="0" smtClean="0"/>
              <a:t>Requests</a:t>
            </a:r>
            <a:r>
              <a:rPr lang="zh-TW" altLang="en-US" sz="1600" b="1" i="1" dirty="0" smtClean="0"/>
              <a:t> </a:t>
            </a:r>
            <a:r>
              <a:rPr lang="mr-IN" altLang="zh-TW" sz="1600" dirty="0" smtClean="0"/>
              <a:t>–</a:t>
            </a:r>
            <a:r>
              <a:rPr lang="en-US" altLang="zh-TW" sz="1600" dirty="0" smtClean="0"/>
              <a:t> </a:t>
            </a:r>
            <a:r>
              <a:rPr lang="zh-TW" altLang="en-US" sz="1600" dirty="0"/>
              <a:t>變更申請需包含矯正措施、缺失改正及預防行動</a:t>
            </a:r>
            <a:r>
              <a:rPr lang="zh-TW" altLang="en-US" sz="1600" dirty="0" smtClean="0"/>
              <a:t>。</a:t>
            </a:r>
            <a:endParaRPr lang="en-US" altLang="zh-TW" sz="1600" dirty="0" smtClean="0"/>
          </a:p>
          <a:p>
            <a:pPr marL="365125" indent="-349250">
              <a:buClrTx/>
              <a:buFont typeface="+mj-lt"/>
              <a:buAutoNum type="arabicPeriod"/>
            </a:pPr>
            <a:r>
              <a:rPr lang="en-US" sz="1600" b="1" dirty="0" smtClean="0"/>
              <a:t>專案管理計畫書更新</a:t>
            </a:r>
            <a:r>
              <a:rPr lang="en-US" sz="1600" b="1" dirty="0"/>
              <a:t> </a:t>
            </a:r>
            <a:r>
              <a:rPr lang="en-US" sz="1600" b="1" i="1" dirty="0"/>
              <a:t>Project Management Plan Updates</a:t>
            </a:r>
            <a:r>
              <a:rPr lang="zh-TW" altLang="en-US" sz="1600" b="1" i="1" dirty="0" smtClean="0"/>
              <a:t> </a:t>
            </a:r>
            <a:r>
              <a:rPr lang="mr-IN" altLang="zh-TW" sz="1600" dirty="0" smtClean="0"/>
              <a:t>–</a:t>
            </a:r>
            <a:r>
              <a:rPr lang="zh-TW" altLang="en-US" sz="1600" dirty="0"/>
              <a:t>可能需要更新</a:t>
            </a:r>
            <a:r>
              <a:rPr lang="zh-TW" altLang="en-US" sz="1600" dirty="0" smtClean="0"/>
              <a:t>品質管理、範疇管理、時程管理、成本管理等</a:t>
            </a:r>
            <a:r>
              <a:rPr lang="zh-TW" altLang="en-US" sz="1600" dirty="0"/>
              <a:t>計畫書</a:t>
            </a:r>
            <a:r>
              <a:rPr lang="zh-TW" altLang="en-US" sz="1600" dirty="0" smtClean="0"/>
              <a:t>。</a:t>
            </a:r>
            <a:endParaRPr lang="en-US" altLang="zh-TW" sz="1600" dirty="0" smtClean="0"/>
          </a:p>
          <a:p>
            <a:pPr marL="350838" indent="-350838">
              <a:buClrTx/>
              <a:buFont typeface="+mj-lt"/>
              <a:buAutoNum type="arabicPeriod"/>
            </a:pPr>
            <a:r>
              <a:rPr lang="en-US" sz="1600" b="1" dirty="0" smtClean="0"/>
              <a:t>專案文件更新</a:t>
            </a:r>
            <a:r>
              <a:rPr lang="en-US" sz="1600" b="1" dirty="0"/>
              <a:t> </a:t>
            </a:r>
            <a:r>
              <a:rPr lang="en-US" altLang="zh-TW" sz="1600" b="1" dirty="0"/>
              <a:t>(</a:t>
            </a:r>
            <a:r>
              <a:rPr lang="en-US" sz="1600" b="1" i="1" dirty="0"/>
              <a:t>Project Documents Updates</a:t>
            </a:r>
            <a:r>
              <a:rPr lang="en-US" altLang="zh-TW" sz="1600" b="1" i="1" dirty="0"/>
              <a:t>)</a:t>
            </a:r>
            <a:r>
              <a:rPr lang="en-US" sz="1600" b="1" dirty="0"/>
              <a:t> </a:t>
            </a:r>
            <a:r>
              <a:rPr lang="mr-IN" altLang="zh-TW" sz="1600" dirty="0"/>
              <a:t>–</a:t>
            </a:r>
            <a:r>
              <a:rPr lang="zh-TW" altLang="en-US" sz="1600" dirty="0"/>
              <a:t> 可能需要</a:t>
            </a:r>
            <a:r>
              <a:rPr lang="zh-TW" altLang="en-US" sz="1600" dirty="0" smtClean="0"/>
              <a:t>更新</a:t>
            </a:r>
            <a:r>
              <a:rPr lang="zh-TW" altLang="en-US" sz="1600" dirty="0"/>
              <a:t>品質</a:t>
            </a:r>
            <a:r>
              <a:rPr lang="zh-TW" altLang="en-US" sz="1600" dirty="0" smtClean="0"/>
              <a:t>稽核報告</a:t>
            </a:r>
            <a:r>
              <a:rPr lang="zh-TW" altLang="en-US" sz="1600" dirty="0"/>
              <a:t>、</a:t>
            </a:r>
            <a:r>
              <a:rPr lang="zh-TW" altLang="en-US" sz="1600" dirty="0" smtClean="0"/>
              <a:t>訓練計畫</a:t>
            </a:r>
            <a:r>
              <a:rPr lang="zh-TW" altLang="en-US" sz="1600" dirty="0"/>
              <a:t>、</a:t>
            </a:r>
            <a:r>
              <a:rPr lang="zh-TW" altLang="en-US" sz="1600" dirty="0" smtClean="0"/>
              <a:t>流程文件等 。</a:t>
            </a:r>
            <a:endParaRPr lang="en-US" altLang="zh-TW" sz="1600" dirty="0" smtClean="0"/>
          </a:p>
          <a:p>
            <a:pPr marL="350838" indent="-350838">
              <a:buClrTx/>
              <a:buFont typeface="+mj-lt"/>
              <a:buAutoNum type="arabicPeriod"/>
            </a:pPr>
            <a:r>
              <a:rPr lang="en-US" sz="1600" b="1" dirty="0"/>
              <a:t>組織流程資產更新 </a:t>
            </a:r>
            <a:r>
              <a:rPr lang="en-US" sz="1600" b="1" i="1" dirty="0"/>
              <a:t>Organizational Process Assets </a:t>
            </a:r>
            <a:r>
              <a:rPr lang="en-US" sz="1600" b="1" i="1" dirty="0" smtClean="0"/>
              <a:t>Updates</a:t>
            </a:r>
            <a:r>
              <a:rPr lang="zh-TW" altLang="en-US" sz="1600" b="1" i="1" dirty="0" smtClean="0"/>
              <a:t> </a:t>
            </a:r>
            <a:r>
              <a:rPr lang="mr-IN" altLang="zh-TW" sz="1600" dirty="0"/>
              <a:t>–</a:t>
            </a:r>
            <a:r>
              <a:rPr lang="zh-TW" altLang="en-US" sz="1600" dirty="0" smtClean="0"/>
              <a:t>更新品質標準</a:t>
            </a:r>
            <a:r>
              <a:rPr lang="zh-TW" altLang="en-US" sz="1600" dirty="0"/>
              <a:t>、</a:t>
            </a:r>
            <a:r>
              <a:rPr lang="zh-TW" altLang="en-US" sz="1600" dirty="0" smtClean="0"/>
              <a:t>品質</a:t>
            </a:r>
            <a:r>
              <a:rPr lang="zh-TW" altLang="en-US" sz="1600" dirty="0"/>
              <a:t>管理</a:t>
            </a:r>
            <a:r>
              <a:rPr lang="zh-TW" altLang="en-US" sz="1600" dirty="0" smtClean="0"/>
              <a:t>系統等。</a:t>
            </a:r>
            <a:endParaRPr lang="en-US" sz="1600" b="1" dirty="0"/>
          </a:p>
          <a:p>
            <a:pPr marL="350838" indent="-350838">
              <a:buClrTx/>
              <a:buFont typeface="+mj-lt"/>
              <a:buAutoNum type="arabicPeriod"/>
            </a:pPr>
            <a:endParaRPr lang="en-US" sz="1600" b="1" dirty="0"/>
          </a:p>
          <a:p>
            <a:pPr marL="527050" indent="-342900">
              <a:buClrTx/>
              <a:buFont typeface="+mj-lt"/>
              <a:buAutoNum type="arabicPeriod"/>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32</a:t>
            </a:fld>
            <a:endParaRPr lang="en" dirty="0">
              <a:solidFill>
                <a:schemeClr val="bg1"/>
              </a:solidFill>
            </a:endParaRPr>
          </a:p>
        </p:txBody>
      </p:sp>
    </p:spTree>
    <p:extLst>
      <p:ext uri="{BB962C8B-B14F-4D97-AF65-F5344CB8AC3E}">
        <p14:creationId xmlns:p14="http://schemas.microsoft.com/office/powerpoint/2010/main" val="1254893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8.3 Control Quality</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33</a:t>
            </a:fld>
            <a:endParaRPr lang="en" dirty="0">
              <a:solidFill>
                <a:schemeClr val="bg1"/>
              </a:solidFill>
            </a:endParaRPr>
          </a:p>
        </p:txBody>
      </p:sp>
      <p:sp>
        <p:nvSpPr>
          <p:cNvPr id="4" name="Rectangle 3"/>
          <p:cNvSpPr/>
          <p:nvPr/>
        </p:nvSpPr>
        <p:spPr>
          <a:xfrm>
            <a:off x="1104900" y="1296675"/>
            <a:ext cx="6724500" cy="738664"/>
          </a:xfrm>
          <a:prstGeom prst="rect">
            <a:avLst/>
          </a:prstGeom>
        </p:spPr>
        <p:txBody>
          <a:bodyPr wrap="square">
            <a:spAutoFit/>
          </a:bodyPr>
          <a:lstStyle/>
          <a:p>
            <a:r>
              <a:rPr lang="en-US" b="1" dirty="0">
                <a:latin typeface="HelveticaNeue" charset="0"/>
              </a:rPr>
              <a:t>8.3 Control Quality</a:t>
            </a:r>
            <a:r>
              <a:rPr lang="en-US" dirty="0">
                <a:latin typeface="HelveticaNeue" charset="0"/>
              </a:rPr>
              <a:t>—The process of monitoring and recording results of executing the quality activities to assess performance and recommend necessary changes.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06839"/>
            <a:ext cx="6426200" cy="2600803"/>
          </a:xfrm>
          <a:prstGeom prst="rect">
            <a:avLst/>
          </a:prstGeom>
        </p:spPr>
      </p:pic>
    </p:spTree>
    <p:extLst>
      <p:ext uri="{BB962C8B-B14F-4D97-AF65-F5344CB8AC3E}">
        <p14:creationId xmlns:p14="http://schemas.microsoft.com/office/powerpoint/2010/main" val="2080613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Control </a:t>
            </a:r>
            <a:r>
              <a:rPr lang="en-US" altLang="en-US" dirty="0" smtClean="0"/>
              <a:t>Quality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34</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100" y="1025175"/>
            <a:ext cx="4619700" cy="3844190"/>
          </a:xfrm>
          <a:prstGeom prst="rect">
            <a:avLst/>
          </a:prstGeom>
        </p:spPr>
      </p:pic>
    </p:spTree>
    <p:extLst>
      <p:ext uri="{BB962C8B-B14F-4D97-AF65-F5344CB8AC3E}">
        <p14:creationId xmlns:p14="http://schemas.microsoft.com/office/powerpoint/2010/main" val="732507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342900" lvl="1" indent="-342900">
              <a:buClrTx/>
              <a:buFont typeface="+mj-lt"/>
              <a:buAutoNum type="arabicPeriod"/>
            </a:pPr>
            <a:r>
              <a:rPr lang="zh-TW" altLang="en-US" sz="1600" b="1" dirty="0"/>
              <a:t>專案管理計畫書 </a:t>
            </a:r>
            <a:r>
              <a:rPr lang="mr-IN" altLang="zh-TW" sz="1600" dirty="0"/>
              <a:t>–</a:t>
            </a:r>
            <a:r>
              <a:rPr lang="zh-TW" altLang="en-US" sz="1600" dirty="0"/>
              <a:t> 提供專案生命週期及每個階段的流程 、變更管理計畫</a:t>
            </a:r>
            <a:r>
              <a:rPr lang="en-US" altLang="zh-TW" sz="1600" dirty="0"/>
              <a:t>(</a:t>
            </a:r>
            <a:r>
              <a:rPr lang="zh-TW" altLang="en-US" sz="1600" dirty="0"/>
              <a:t>監視及控制變更</a:t>
            </a:r>
            <a:r>
              <a:rPr lang="en-US" altLang="zh-TW" sz="1600" dirty="0"/>
              <a:t>)</a:t>
            </a:r>
            <a:r>
              <a:rPr lang="zh-TW" altLang="en-US" sz="1600" dirty="0"/>
              <a:t>、 </a:t>
            </a:r>
            <a:r>
              <a:rPr lang="en-US" sz="1600" dirty="0"/>
              <a:t>範疇基準(Scope baseline</a:t>
            </a:r>
            <a:r>
              <a:rPr lang="en-US" altLang="zh-TW" sz="1600" dirty="0"/>
              <a:t>)</a:t>
            </a:r>
            <a:r>
              <a:rPr lang="zh-TW" altLang="en-US" sz="1600" dirty="0"/>
              <a:t>、</a:t>
            </a:r>
            <a:r>
              <a:rPr lang="zh-TW" altLang="en-US" sz="1600" dirty="0" smtClean="0"/>
              <a:t>及</a:t>
            </a:r>
            <a:r>
              <a:rPr lang="zh-TW" altLang="en-US" sz="1600" dirty="0"/>
              <a:t>如何在專案中實施品質管制</a:t>
            </a:r>
            <a:r>
              <a:rPr lang="zh-TW" altLang="en-US" sz="1600" dirty="0" smtClean="0"/>
              <a:t>。</a:t>
            </a:r>
            <a:endParaRPr lang="en-US" altLang="zh-TW" sz="1600" dirty="0"/>
          </a:p>
          <a:p>
            <a:pPr marL="342900" lvl="1" indent="-342900">
              <a:buClrTx/>
              <a:buFont typeface="+mj-lt"/>
              <a:buAutoNum type="arabicPeriod"/>
            </a:pPr>
            <a:r>
              <a:rPr lang="en-US" sz="1600" b="1" dirty="0" smtClean="0"/>
              <a:t>品質衡量指標</a:t>
            </a:r>
            <a:r>
              <a:rPr lang="en-US" sz="1600" b="1" dirty="0"/>
              <a:t> </a:t>
            </a:r>
            <a:r>
              <a:rPr lang="en-US" sz="1600" b="1" i="1" dirty="0"/>
              <a:t>Quality </a:t>
            </a:r>
            <a:r>
              <a:rPr lang="en-US" sz="1600" b="1" i="1" dirty="0" smtClean="0"/>
              <a:t>Metrics</a:t>
            </a:r>
            <a:r>
              <a:rPr lang="zh-TW" altLang="en-US" sz="1600" b="1" i="1" dirty="0" smtClean="0"/>
              <a:t> </a:t>
            </a:r>
            <a:r>
              <a:rPr lang="mr-IN" altLang="zh-TW" sz="1600" dirty="0" smtClean="0"/>
              <a:t>–</a:t>
            </a:r>
            <a:r>
              <a:rPr lang="en-US" altLang="zh-TW" sz="1600" dirty="0" smtClean="0"/>
              <a:t> </a:t>
            </a:r>
            <a:r>
              <a:rPr lang="zh-TW" altLang="en-US" sz="1600" dirty="0"/>
              <a:t>專案或產品的屬性及如何</a:t>
            </a:r>
            <a:r>
              <a:rPr lang="zh-TW" altLang="en-US" sz="1600" dirty="0" smtClean="0"/>
              <a:t>衡量。</a:t>
            </a:r>
            <a:endParaRPr lang="en-US" altLang="zh-TW" sz="1600" dirty="0"/>
          </a:p>
          <a:p>
            <a:pPr marL="342900" lvl="1" indent="-342900">
              <a:buClrTx/>
              <a:buFont typeface="+mj-lt"/>
              <a:buAutoNum type="arabicPeriod"/>
            </a:pPr>
            <a:r>
              <a:rPr lang="en-US" sz="1600" b="1" dirty="0" smtClean="0"/>
              <a:t>品質檢核表</a:t>
            </a:r>
            <a:r>
              <a:rPr lang="en-US" sz="1600" b="1" dirty="0"/>
              <a:t> </a:t>
            </a:r>
            <a:r>
              <a:rPr lang="en-US" sz="1600" b="1" i="1" dirty="0"/>
              <a:t>Quality Checklists</a:t>
            </a:r>
            <a:r>
              <a:rPr lang="mr-IN" altLang="zh-TW" sz="1600" dirty="0" smtClean="0"/>
              <a:t> </a:t>
            </a:r>
            <a:r>
              <a:rPr lang="mr-IN" altLang="zh-TW" sz="1600" dirty="0"/>
              <a:t>–</a:t>
            </a:r>
            <a:r>
              <a:rPr lang="zh-TW" altLang="en-US" sz="1600" dirty="0"/>
              <a:t> 確認專案工作及交付標的是否滿足利害關係人需求</a:t>
            </a:r>
            <a:r>
              <a:rPr lang="zh-TW" altLang="en-US" sz="1600" dirty="0" smtClean="0"/>
              <a:t>。</a:t>
            </a:r>
            <a:endParaRPr lang="en-US" altLang="zh-TW" sz="1600" b="1" i="1" dirty="0" smtClean="0"/>
          </a:p>
          <a:p>
            <a:pPr marL="342900" lvl="1" indent="-342900">
              <a:buClrTx/>
              <a:buFont typeface="+mj-lt"/>
              <a:buAutoNum type="arabicPeriod"/>
            </a:pPr>
            <a:r>
              <a:rPr lang="en-US" sz="1600" b="1" dirty="0" smtClean="0"/>
              <a:t>工作績效資料</a:t>
            </a:r>
            <a:r>
              <a:rPr lang="en-US" sz="1600" b="1" dirty="0"/>
              <a:t> </a:t>
            </a:r>
            <a:r>
              <a:rPr lang="en-US" sz="1600" b="1" i="1" dirty="0"/>
              <a:t>Work Performance Data</a:t>
            </a:r>
            <a:r>
              <a:rPr lang="en-US" sz="1600" b="1" dirty="0" smtClean="0"/>
              <a:t> </a:t>
            </a:r>
            <a:r>
              <a:rPr lang="mr-IN" altLang="zh-TW" sz="1600" dirty="0" smtClean="0"/>
              <a:t>–</a:t>
            </a:r>
            <a:r>
              <a:rPr lang="zh-TW" altLang="en-US" sz="1600" dirty="0"/>
              <a:t>提供</a:t>
            </a:r>
            <a:r>
              <a:rPr lang="zh-TW" altLang="en-US" sz="1600" dirty="0" smtClean="0"/>
              <a:t>技術績效</a:t>
            </a:r>
            <a:r>
              <a:rPr lang="zh-TW" altLang="en-US" sz="1600" dirty="0"/>
              <a:t>、</a:t>
            </a:r>
            <a:r>
              <a:rPr lang="zh-TW" altLang="en-US" sz="1600" dirty="0" smtClean="0"/>
              <a:t>時程績效、成本</a:t>
            </a:r>
            <a:r>
              <a:rPr lang="zh-TW" altLang="en-US" sz="1600" dirty="0"/>
              <a:t>績效</a:t>
            </a:r>
            <a:r>
              <a:rPr lang="zh-TW" altLang="en-US" sz="1600" dirty="0" smtClean="0"/>
              <a:t>。</a:t>
            </a:r>
            <a:endParaRPr lang="en-US" altLang="zh-TW" sz="1600" dirty="0" smtClean="0"/>
          </a:p>
          <a:p>
            <a:pPr marL="342900" lvl="1" indent="-342900">
              <a:buClrTx/>
              <a:buFont typeface="+mj-lt"/>
              <a:buAutoNum type="arabicPeriod"/>
            </a:pPr>
            <a:r>
              <a:rPr lang="en-US" sz="1600" b="1" dirty="0"/>
              <a:t>核准的變更申請 </a:t>
            </a:r>
            <a:r>
              <a:rPr lang="en-US" sz="1600" b="1" i="1" dirty="0"/>
              <a:t>Approved Change </a:t>
            </a:r>
            <a:r>
              <a:rPr lang="en-US" sz="1600" b="1" i="1" dirty="0" smtClean="0"/>
              <a:t>Requests</a:t>
            </a:r>
            <a:r>
              <a:rPr lang="zh-TW" altLang="en-US" sz="1600" b="1" i="1" dirty="0" smtClean="0"/>
              <a:t> </a:t>
            </a:r>
            <a:r>
              <a:rPr lang="mr-IN" altLang="zh-TW" sz="1600" b="1" dirty="0" smtClean="0"/>
              <a:t>–</a:t>
            </a:r>
            <a:r>
              <a:rPr lang="en-US" altLang="zh-TW" sz="1600" b="1" dirty="0" smtClean="0"/>
              <a:t> </a:t>
            </a:r>
            <a:r>
              <a:rPr lang="zh-TW" altLang="en-US" sz="1600" dirty="0"/>
              <a:t>追蹤核准的變更是否及時被執行</a:t>
            </a:r>
            <a:r>
              <a:rPr lang="zh-TW" altLang="en-US" sz="1600" dirty="0" smtClean="0"/>
              <a:t>。</a:t>
            </a:r>
            <a:endParaRPr lang="en-US" altLang="zh-TW" sz="1600" dirty="0"/>
          </a:p>
          <a:p>
            <a:pPr marL="342900" lvl="1" indent="-342900">
              <a:buClrTx/>
              <a:buFont typeface="+mj-lt"/>
              <a:buAutoNum type="arabicPeriod"/>
            </a:pPr>
            <a:r>
              <a:rPr lang="en-US" sz="1600" b="1" dirty="0"/>
              <a:t>交付標的 </a:t>
            </a:r>
            <a:r>
              <a:rPr lang="en-US" sz="1600" b="1" i="1" dirty="0"/>
              <a:t>Deliverables</a:t>
            </a:r>
            <a:r>
              <a:rPr lang="zh-TW" altLang="en-US" sz="1600" b="1" i="1" dirty="0" smtClean="0"/>
              <a:t> </a:t>
            </a:r>
            <a:r>
              <a:rPr lang="mr-IN" altLang="zh-TW" sz="1600" dirty="0" smtClean="0"/>
              <a:t>–</a:t>
            </a:r>
            <a:r>
              <a:rPr lang="zh-TW" altLang="en-US" sz="1600" dirty="0" smtClean="0"/>
              <a:t> </a:t>
            </a:r>
            <a:r>
              <a:rPr lang="zh-TW" altLang="en-US" sz="1600" dirty="0"/>
              <a:t>獨特且可驗證的產品、結果或能力</a:t>
            </a:r>
            <a:r>
              <a:rPr lang="zh-TW" altLang="en-US" sz="1600" dirty="0" smtClean="0"/>
              <a:t>。</a:t>
            </a:r>
            <a:endParaRPr lang="en-US" altLang="zh-TW" sz="1600" dirty="0"/>
          </a:p>
          <a:p>
            <a:pPr marL="342900" lvl="1" indent="-342900">
              <a:buClrTx/>
              <a:buFont typeface="+mj-lt"/>
              <a:buAutoNum type="arabicPeriod"/>
            </a:pPr>
            <a:r>
              <a:rPr lang="en-US" sz="1600" b="1" dirty="0"/>
              <a:t>專案文件 </a:t>
            </a:r>
            <a:r>
              <a:rPr lang="en-US" sz="1600" b="1" i="1" dirty="0"/>
              <a:t>Project </a:t>
            </a:r>
            <a:r>
              <a:rPr lang="en-US" sz="1600" b="1" i="1" dirty="0" smtClean="0"/>
              <a:t>Documents</a:t>
            </a:r>
            <a:r>
              <a:rPr lang="zh-TW" altLang="en-US" sz="1600" b="1" i="1" dirty="0" smtClean="0"/>
              <a:t> </a:t>
            </a:r>
            <a:r>
              <a:rPr lang="mr-IN" altLang="zh-TW" sz="1600" dirty="0" smtClean="0"/>
              <a:t>–</a:t>
            </a:r>
            <a:r>
              <a:rPr lang="zh-TW" altLang="en-US" sz="1600" dirty="0" smtClean="0"/>
              <a:t>品質</a:t>
            </a:r>
            <a:r>
              <a:rPr lang="zh-TW" altLang="en-US" sz="1600" dirty="0"/>
              <a:t>標準、協議、品質稽核報告及變更記錄、訓練計畫及效果評估等 </a:t>
            </a:r>
            <a:r>
              <a:rPr lang="zh-TW" altLang="en-US" sz="1600" dirty="0" smtClean="0"/>
              <a:t>。</a:t>
            </a:r>
            <a:endParaRPr lang="en-US" altLang="zh-TW" sz="1600" dirty="0"/>
          </a:p>
          <a:p>
            <a:pPr marL="342900" lvl="1" indent="-342900">
              <a:buClrTx/>
              <a:buFont typeface="+mj-lt"/>
              <a:buAutoNum type="arabicPeriod"/>
            </a:pPr>
            <a:r>
              <a:rPr lang="zh-TW" altLang="en-US" sz="1600" b="1" dirty="0" smtClean="0"/>
              <a:t>組織</a:t>
            </a:r>
            <a:r>
              <a:rPr lang="zh-TW" altLang="en-US" sz="1600" b="1" dirty="0"/>
              <a:t>流程資產 </a:t>
            </a:r>
            <a:r>
              <a:rPr lang="mr-IN" altLang="zh-TW" sz="1600" dirty="0"/>
              <a:t>–</a:t>
            </a:r>
            <a:r>
              <a:rPr lang="zh-TW" altLang="en-US" sz="1600" dirty="0"/>
              <a:t> 提供組織的標準流程、政策及角色描述、組織圖及職位說明 、範本和表單、歷史資料及經驗學習等。</a:t>
            </a:r>
            <a:endParaRPr lang="en-US" sz="1600" dirty="0"/>
          </a:p>
          <a:p>
            <a:pPr marL="350838" indent="-350838">
              <a:buClrTx/>
              <a:buFont typeface="+mj-lt"/>
              <a:buAutoNum type="arabicPeriod"/>
            </a:pPr>
            <a:endParaRPr lang="en-US" sz="1600" b="1" dirty="0" smtClean="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35</a:t>
            </a:fld>
            <a:endParaRPr lang="en" dirty="0">
              <a:solidFill>
                <a:schemeClr val="bg1"/>
              </a:solidFill>
            </a:endParaRPr>
          </a:p>
        </p:txBody>
      </p:sp>
    </p:spTree>
    <p:extLst>
      <p:ext uri="{BB962C8B-B14F-4D97-AF65-F5344CB8AC3E}">
        <p14:creationId xmlns:p14="http://schemas.microsoft.com/office/powerpoint/2010/main" val="860860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36</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七個基本品質工具 </a:t>
            </a:r>
            <a:r>
              <a:rPr lang="en-US" sz="1600" b="1" i="1" dirty="0"/>
              <a:t>Seven Basic Quality Tools</a:t>
            </a:r>
            <a:r>
              <a:rPr lang="zh-TW" altLang="en-US" sz="1600" b="1" i="1" dirty="0"/>
              <a:t> </a:t>
            </a:r>
            <a:r>
              <a:rPr lang="mr-IN" altLang="zh-TW" sz="1600" dirty="0"/>
              <a:t>–</a:t>
            </a:r>
            <a:r>
              <a:rPr lang="zh-TW" altLang="en-US" sz="1600" dirty="0" smtClean="0"/>
              <a:t>：</a:t>
            </a:r>
            <a:endParaRPr lang="en-US" altLang="zh-TW" sz="1600" dirty="0" smtClean="0"/>
          </a:p>
          <a:p>
            <a:pPr marL="627063" lvl="1" indent="-169863" eaLnBrk="0" fontAlgn="base" hangingPunct="0">
              <a:spcBef>
                <a:spcPct val="25000"/>
              </a:spcBef>
              <a:spcAft>
                <a:spcPct val="0"/>
              </a:spcAft>
              <a:buClrTx/>
              <a:buSzPct val="50000"/>
              <a:buBlip>
                <a:blip r:embed="rId2"/>
              </a:buBlip>
              <a:tabLst>
                <a:tab pos="914400" algn="l"/>
              </a:tabLst>
            </a:pPr>
            <a:r>
              <a:rPr lang="en-US" sz="1600" dirty="0"/>
              <a:t>因果圖(Cause-and-effect diagrams)。</a:t>
            </a:r>
          </a:p>
          <a:p>
            <a:pPr marL="627063" lvl="1" indent="-169863" eaLnBrk="0" fontAlgn="base" hangingPunct="0">
              <a:spcBef>
                <a:spcPct val="25000"/>
              </a:spcBef>
              <a:spcAft>
                <a:spcPct val="0"/>
              </a:spcAft>
              <a:buClrTx/>
              <a:buSzPct val="50000"/>
              <a:buBlip>
                <a:blip r:embed="rId2"/>
              </a:buBlip>
              <a:tabLst>
                <a:tab pos="914400" algn="l"/>
              </a:tabLst>
            </a:pPr>
            <a:r>
              <a:rPr lang="en-US" sz="1600" dirty="0"/>
              <a:t>流程圖(Flow charts)。</a:t>
            </a:r>
          </a:p>
          <a:p>
            <a:pPr marL="627063" lvl="1" indent="-169863" eaLnBrk="0" fontAlgn="base" hangingPunct="0">
              <a:spcBef>
                <a:spcPct val="25000"/>
              </a:spcBef>
              <a:spcAft>
                <a:spcPct val="0"/>
              </a:spcAft>
              <a:buClrTx/>
              <a:buSzPct val="50000"/>
              <a:buBlip>
                <a:blip r:embed="rId2"/>
              </a:buBlip>
              <a:tabLst>
                <a:tab pos="914400" algn="l"/>
              </a:tabLst>
            </a:pPr>
            <a:r>
              <a:rPr lang="en-US" sz="1600" dirty="0"/>
              <a:t>檢查表(Check sheets)。</a:t>
            </a:r>
          </a:p>
          <a:p>
            <a:pPr marL="627063" lvl="1" indent="-169863" eaLnBrk="0" fontAlgn="base" hangingPunct="0">
              <a:spcBef>
                <a:spcPct val="25000"/>
              </a:spcBef>
              <a:spcAft>
                <a:spcPct val="0"/>
              </a:spcAft>
              <a:buClrTx/>
              <a:buSzPct val="50000"/>
              <a:buBlip>
                <a:blip r:embed="rId2"/>
              </a:buBlip>
              <a:tabLst>
                <a:tab pos="914400" algn="l"/>
              </a:tabLst>
            </a:pPr>
            <a:r>
              <a:rPr lang="en-US" sz="1600" dirty="0"/>
              <a:t>柏拉圖(Pareto diagrams)。</a:t>
            </a:r>
          </a:p>
          <a:p>
            <a:pPr marL="627063" lvl="1" indent="-169863" eaLnBrk="0" fontAlgn="base" hangingPunct="0">
              <a:spcBef>
                <a:spcPct val="25000"/>
              </a:spcBef>
              <a:spcAft>
                <a:spcPct val="0"/>
              </a:spcAft>
              <a:buClrTx/>
              <a:buSzPct val="50000"/>
              <a:buBlip>
                <a:blip r:embed="rId2"/>
              </a:buBlip>
              <a:tabLst>
                <a:tab pos="914400" algn="l"/>
              </a:tabLst>
            </a:pPr>
            <a:r>
              <a:rPr lang="en-US" sz="1600" dirty="0"/>
              <a:t>直方圖(Histograms)。</a:t>
            </a:r>
          </a:p>
          <a:p>
            <a:pPr marL="627063" lvl="1" indent="-169863" eaLnBrk="0" fontAlgn="base" hangingPunct="0">
              <a:spcBef>
                <a:spcPct val="25000"/>
              </a:spcBef>
              <a:spcAft>
                <a:spcPct val="0"/>
              </a:spcAft>
              <a:buClrTx/>
              <a:buSzPct val="50000"/>
              <a:buBlip>
                <a:blip r:embed="rId2"/>
              </a:buBlip>
              <a:tabLst>
                <a:tab pos="914400" algn="l"/>
              </a:tabLst>
            </a:pPr>
            <a:r>
              <a:rPr lang="en-US" sz="1600" dirty="0"/>
              <a:t>管制圖(Control charts)。</a:t>
            </a:r>
            <a:endParaRPr lang="en-US" altLang="zh-TW" sz="1600" dirty="0"/>
          </a:p>
          <a:p>
            <a:pPr marL="627063" lvl="1" indent="-169863" eaLnBrk="0" fontAlgn="base" hangingPunct="0">
              <a:spcBef>
                <a:spcPct val="25000"/>
              </a:spcBef>
              <a:spcAft>
                <a:spcPct val="0"/>
              </a:spcAft>
              <a:buClrTx/>
              <a:buSzPct val="50000"/>
              <a:buBlip>
                <a:blip r:embed="rId2"/>
              </a:buBlip>
              <a:tabLst>
                <a:tab pos="914400" algn="l"/>
              </a:tabLst>
            </a:pPr>
            <a:r>
              <a:rPr lang="en-US" sz="1600" dirty="0"/>
              <a:t>散佈圖(Scatter diagrams)</a:t>
            </a:r>
          </a:p>
          <a:p>
            <a:pPr marL="527050" lvl="1" indent="-342900">
              <a:buClrTx/>
              <a:buFont typeface="+mj-lt"/>
              <a:buAutoNum type="arabicPeriod"/>
            </a:pPr>
            <a:endParaRPr lang="en-US" altLang="zh-TW"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586" y="1634172"/>
            <a:ext cx="4092700" cy="3191828"/>
          </a:xfrm>
          <a:prstGeom prst="rect">
            <a:avLst/>
          </a:prstGeom>
        </p:spPr>
      </p:pic>
    </p:spTree>
    <p:extLst>
      <p:ext uri="{BB962C8B-B14F-4D97-AF65-F5344CB8AC3E}">
        <p14:creationId xmlns:p14="http://schemas.microsoft.com/office/powerpoint/2010/main" val="877967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t>
            </a:r>
            <a:r>
              <a:rPr lang="en-US" altLang="en-US" dirty="0" smtClean="0"/>
              <a:t>Assurance</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2"/>
            </a:pPr>
            <a:r>
              <a:rPr lang="en-US" sz="1600" b="1" dirty="0"/>
              <a:t>統計抽樣 </a:t>
            </a:r>
            <a:r>
              <a:rPr lang="en-US" sz="1600" b="1" i="1" dirty="0"/>
              <a:t>Statistical Sampling</a:t>
            </a:r>
            <a:r>
              <a:rPr lang="en-US" sz="1600" b="1" dirty="0"/>
              <a:t> </a:t>
            </a:r>
            <a:r>
              <a:rPr lang="mr-IN" altLang="zh-TW" sz="1600" dirty="0" smtClean="0"/>
              <a:t>–</a:t>
            </a:r>
            <a:r>
              <a:rPr lang="zh-TW" altLang="en-US" sz="1600" dirty="0"/>
              <a:t>從目標母體中選取部分樣本用於</a:t>
            </a:r>
            <a:r>
              <a:rPr lang="zh-TW" altLang="en-US" sz="1600" dirty="0" smtClean="0"/>
              <a:t>檢查。</a:t>
            </a:r>
            <a:endParaRPr lang="en-US" altLang="zh-TW" sz="1600" dirty="0" smtClean="0"/>
          </a:p>
          <a:p>
            <a:pPr marL="527050" lvl="1" indent="-342900">
              <a:buClrTx/>
              <a:buFont typeface="+mj-lt"/>
              <a:buAutoNum type="arabicPeriod" startAt="2"/>
            </a:pPr>
            <a:r>
              <a:rPr lang="en-US" sz="1600" b="1" dirty="0"/>
              <a:t>檢驗 </a:t>
            </a:r>
            <a:r>
              <a:rPr lang="en-US" sz="1600" b="1" i="1" dirty="0" smtClean="0"/>
              <a:t>Inspection</a:t>
            </a:r>
            <a:r>
              <a:rPr lang="zh-TW" altLang="en-US" sz="1600" b="1" i="1" dirty="0" smtClean="0"/>
              <a:t> </a:t>
            </a:r>
            <a:r>
              <a:rPr lang="mr-IN" altLang="zh-TW" sz="1600" dirty="0" smtClean="0"/>
              <a:t>–</a:t>
            </a:r>
            <a:r>
              <a:rPr lang="zh-TW" altLang="en-US" sz="1600" dirty="0" smtClean="0"/>
              <a:t>  </a:t>
            </a:r>
            <a:r>
              <a:rPr lang="zh-TW" altLang="en-US" sz="1600" dirty="0"/>
              <a:t>檢查活動的成果或專案的最終產品，確定是否符合相關的標準</a:t>
            </a:r>
            <a:r>
              <a:rPr lang="zh-TW" altLang="en-US" sz="1600" dirty="0" smtClean="0"/>
              <a:t>。</a:t>
            </a:r>
            <a:endParaRPr lang="en-US" altLang="zh-TW" sz="1600" dirty="0" smtClean="0"/>
          </a:p>
          <a:p>
            <a:pPr marL="527050" lvl="1" indent="-342900">
              <a:buClrTx/>
              <a:buFont typeface="+mj-lt"/>
              <a:buAutoNum type="arabicPeriod" startAt="2"/>
            </a:pPr>
            <a:r>
              <a:rPr lang="en-US" sz="1600" b="1" dirty="0"/>
              <a:t>審查核准的變更申請 </a:t>
            </a:r>
            <a:r>
              <a:rPr lang="en-US" sz="1600" b="1" i="1" dirty="0"/>
              <a:t>Approved Change Requests </a:t>
            </a:r>
            <a:r>
              <a:rPr lang="en-US" sz="1600" b="1" i="1" dirty="0" smtClean="0"/>
              <a:t>Review</a:t>
            </a:r>
            <a:r>
              <a:rPr lang="zh-TW" altLang="en-US" sz="1600" b="1" i="1" dirty="0" smtClean="0"/>
              <a:t> </a:t>
            </a:r>
            <a:r>
              <a:rPr lang="mr-IN" altLang="zh-TW" sz="1600" dirty="0"/>
              <a:t>–</a:t>
            </a:r>
            <a:r>
              <a:rPr lang="zh-TW" altLang="en-US" sz="1600" dirty="0"/>
              <a:t>  所有核准的變更申請都要進行審查，確認是否被執行</a:t>
            </a:r>
            <a:r>
              <a:rPr lang="zh-TW" altLang="en-US" sz="1600" dirty="0" smtClean="0"/>
              <a:t>。</a:t>
            </a:r>
            <a:endParaRPr lang="en-US" altLang="zh-TW" sz="1600" dirty="0"/>
          </a:p>
        </p:txBody>
      </p:sp>
    </p:spTree>
    <p:extLst>
      <p:ext uri="{BB962C8B-B14F-4D97-AF65-F5344CB8AC3E}">
        <p14:creationId xmlns:p14="http://schemas.microsoft.com/office/powerpoint/2010/main" val="639516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Perform Quality Assurance</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品質管制衡量值 </a:t>
            </a:r>
            <a:r>
              <a:rPr lang="en-US" sz="1600" b="1" i="1" dirty="0"/>
              <a:t>Quality Control </a:t>
            </a:r>
            <a:r>
              <a:rPr lang="en-US" sz="1600" b="1" i="1" dirty="0" smtClean="0"/>
              <a:t>Measurements</a:t>
            </a:r>
            <a:r>
              <a:rPr lang="zh-TW" altLang="en-US" sz="1600" b="1" i="1" dirty="0" smtClean="0"/>
              <a:t> </a:t>
            </a:r>
            <a:r>
              <a:rPr lang="mr-IN" altLang="zh-TW" sz="1600" dirty="0"/>
              <a:t>–</a:t>
            </a:r>
            <a:r>
              <a:rPr lang="zh-TW" altLang="en-US" sz="1600" b="1" i="1" dirty="0" smtClean="0"/>
              <a:t> </a:t>
            </a:r>
            <a:r>
              <a:rPr lang="zh-TW" altLang="en-US" sz="1600" dirty="0"/>
              <a:t>依「規劃品質管理」流程所指定的格式，記錄品質管制活動的</a:t>
            </a:r>
            <a:r>
              <a:rPr lang="zh-TW" altLang="en-US" sz="1600" dirty="0" smtClean="0"/>
              <a:t>結果。</a:t>
            </a:r>
            <a:endParaRPr lang="en-US" sz="1600" b="1" i="1" dirty="0" smtClean="0"/>
          </a:p>
          <a:p>
            <a:pPr marL="365125" indent="-349250">
              <a:buClrTx/>
              <a:buFont typeface="+mj-lt"/>
              <a:buAutoNum type="arabicPeriod"/>
            </a:pPr>
            <a:r>
              <a:rPr lang="en-US" sz="1600" b="1" dirty="0"/>
              <a:t>已確認的變更 </a:t>
            </a:r>
            <a:r>
              <a:rPr lang="en-US" sz="1600" b="1" i="1" dirty="0"/>
              <a:t>Validated </a:t>
            </a:r>
            <a:r>
              <a:rPr lang="en-US" sz="1600" b="1" i="1" dirty="0" smtClean="0"/>
              <a:t>Changes</a:t>
            </a:r>
            <a:r>
              <a:rPr lang="zh-TW" altLang="en-US" sz="1600" b="1" i="1" dirty="0" smtClean="0"/>
              <a:t> </a:t>
            </a:r>
            <a:r>
              <a:rPr lang="mr-IN" altLang="zh-TW" sz="1600" dirty="0" smtClean="0"/>
              <a:t>–</a:t>
            </a:r>
            <a:r>
              <a:rPr lang="zh-TW" altLang="en-US" sz="1600" dirty="0" smtClean="0"/>
              <a:t> </a:t>
            </a:r>
            <a:r>
              <a:rPr lang="zh-TW" altLang="en-US" sz="1600" dirty="0"/>
              <a:t>對變更或修正的項目重新進行檢驗，做出接受或拒絕的決定，並將決定通知</a:t>
            </a:r>
            <a:r>
              <a:rPr lang="zh-TW" altLang="en-US" sz="1600" dirty="0" smtClean="0"/>
              <a:t>相關人員。</a:t>
            </a:r>
            <a:endParaRPr lang="en-US" sz="1600" b="1" i="1" dirty="0" smtClean="0"/>
          </a:p>
          <a:p>
            <a:pPr marL="365125" indent="-349250">
              <a:buClrTx/>
              <a:buFont typeface="+mj-lt"/>
              <a:buAutoNum type="arabicPeriod"/>
            </a:pPr>
            <a:r>
              <a:rPr lang="en-US" sz="1600" b="1" dirty="0"/>
              <a:t>已驗證的交付標的 </a:t>
            </a:r>
            <a:r>
              <a:rPr lang="en-US" sz="1600" b="1" i="1" dirty="0"/>
              <a:t>Verified </a:t>
            </a:r>
            <a:r>
              <a:rPr lang="en-US" sz="1600" b="1" i="1" dirty="0" smtClean="0"/>
              <a:t>Deliverables</a:t>
            </a:r>
            <a:r>
              <a:rPr lang="zh-TW" altLang="en-US" sz="1600" b="1" i="1" dirty="0" smtClean="0"/>
              <a:t> </a:t>
            </a:r>
            <a:r>
              <a:rPr lang="mr-IN" altLang="zh-TW" sz="1600" dirty="0" smtClean="0"/>
              <a:t>–</a:t>
            </a:r>
            <a:r>
              <a:rPr lang="zh-TW" altLang="en-US" sz="1600" dirty="0"/>
              <a:t>確定交付標的之</a:t>
            </a:r>
            <a:r>
              <a:rPr lang="zh-TW" altLang="en-US" sz="1600" dirty="0" smtClean="0"/>
              <a:t>正確性。</a:t>
            </a:r>
            <a:endParaRPr lang="en-US" sz="1600" b="1" i="1" dirty="0" smtClean="0"/>
          </a:p>
          <a:p>
            <a:pPr marL="365125" indent="-349250">
              <a:buClrTx/>
              <a:buFont typeface="+mj-lt"/>
              <a:buAutoNum type="arabicPeriod"/>
            </a:pPr>
            <a:r>
              <a:rPr lang="en-US" sz="1600" b="1" dirty="0"/>
              <a:t>工作績效資訊 </a:t>
            </a:r>
            <a:r>
              <a:rPr lang="en-US" sz="1600" b="1" i="1" dirty="0"/>
              <a:t>Work Performance </a:t>
            </a:r>
            <a:r>
              <a:rPr lang="en-US" sz="1600" b="1" i="1" dirty="0" smtClean="0"/>
              <a:t>Information</a:t>
            </a:r>
            <a:r>
              <a:rPr lang="zh-TW" altLang="en-US" sz="1600" dirty="0"/>
              <a:t> </a:t>
            </a:r>
            <a:r>
              <a:rPr lang="mr-IN" altLang="zh-TW" sz="1600" dirty="0"/>
              <a:t>–</a:t>
            </a:r>
            <a:r>
              <a:rPr lang="zh-TW" altLang="en-US" sz="1600" b="1" i="1" dirty="0"/>
              <a:t> </a:t>
            </a:r>
            <a:r>
              <a:rPr lang="zh-TW" altLang="en-US" sz="1600" dirty="0" smtClean="0"/>
              <a:t>品質程序所產生的全部資料。</a:t>
            </a:r>
            <a:endParaRPr lang="en-US" sz="1600" b="1" dirty="0" smtClean="0"/>
          </a:p>
          <a:p>
            <a:pPr marL="365125" indent="-349250">
              <a:buClrTx/>
              <a:buFont typeface="+mj-lt"/>
              <a:buAutoNum type="arabicPeriod"/>
            </a:pPr>
            <a:r>
              <a:rPr lang="en-US" sz="1600" b="1" dirty="0" smtClean="0"/>
              <a:t>變更申請</a:t>
            </a:r>
            <a:r>
              <a:rPr lang="en-US" sz="1600" b="1" dirty="0"/>
              <a:t> </a:t>
            </a:r>
            <a:r>
              <a:rPr lang="en-US" sz="1600" b="1" i="1" dirty="0"/>
              <a:t>Change </a:t>
            </a:r>
            <a:r>
              <a:rPr lang="en-US" sz="1600" b="1" i="1" dirty="0" smtClean="0"/>
              <a:t>Requests</a:t>
            </a:r>
            <a:r>
              <a:rPr lang="zh-TW" altLang="en-US" sz="1600" b="1" i="1" dirty="0" smtClean="0"/>
              <a:t> </a:t>
            </a:r>
            <a:r>
              <a:rPr lang="mr-IN" altLang="zh-TW" sz="1600" dirty="0" smtClean="0"/>
              <a:t>–</a:t>
            </a:r>
            <a:r>
              <a:rPr lang="en-US" altLang="zh-TW" sz="1600" dirty="0" smtClean="0"/>
              <a:t> </a:t>
            </a:r>
            <a:r>
              <a:rPr lang="zh-TW" altLang="en-US" sz="1600" dirty="0"/>
              <a:t>變更申請需包含矯正措施、缺失改正及預防行動</a:t>
            </a:r>
            <a:r>
              <a:rPr lang="zh-TW" altLang="en-US" sz="1600" dirty="0" smtClean="0"/>
              <a:t>。</a:t>
            </a:r>
            <a:endParaRPr lang="en-US" altLang="zh-TW" sz="1600" dirty="0" smtClean="0"/>
          </a:p>
          <a:p>
            <a:pPr marL="365125" indent="-349250">
              <a:buClrTx/>
              <a:buFont typeface="+mj-lt"/>
              <a:buAutoNum type="arabicPeriod"/>
            </a:pPr>
            <a:r>
              <a:rPr lang="en-US" sz="1600" b="1" dirty="0" smtClean="0"/>
              <a:t>專案管理計畫書更新</a:t>
            </a:r>
            <a:r>
              <a:rPr lang="en-US" sz="1600" b="1" dirty="0"/>
              <a:t> </a:t>
            </a:r>
            <a:r>
              <a:rPr lang="en-US" sz="1600" b="1" i="1" dirty="0"/>
              <a:t>Project Management Plan Updates</a:t>
            </a:r>
            <a:r>
              <a:rPr lang="zh-TW" altLang="en-US" sz="1600" b="1" i="1" dirty="0" smtClean="0"/>
              <a:t> </a:t>
            </a:r>
            <a:r>
              <a:rPr lang="mr-IN" altLang="zh-TW" sz="1600" dirty="0" smtClean="0"/>
              <a:t>–</a:t>
            </a:r>
            <a:r>
              <a:rPr lang="zh-TW" altLang="en-US" sz="1600" dirty="0"/>
              <a:t>可能需要更新</a:t>
            </a:r>
            <a:r>
              <a:rPr lang="zh-TW" altLang="en-US" sz="1600" dirty="0" smtClean="0"/>
              <a:t>品質管理、</a:t>
            </a:r>
            <a:r>
              <a:rPr lang="zh-TW" altLang="en-US" sz="1600" dirty="0"/>
              <a:t>流程改善</a:t>
            </a:r>
            <a:r>
              <a:rPr lang="zh-TW" altLang="en-US" sz="1600" dirty="0" smtClean="0"/>
              <a:t>等</a:t>
            </a:r>
            <a:r>
              <a:rPr lang="zh-TW" altLang="en-US" sz="1600" dirty="0"/>
              <a:t>計畫書</a:t>
            </a:r>
            <a:r>
              <a:rPr lang="zh-TW" altLang="en-US" sz="1600" dirty="0" smtClean="0"/>
              <a:t>。</a:t>
            </a:r>
            <a:endParaRPr lang="en-US" altLang="zh-TW" sz="1600" dirty="0" smtClean="0"/>
          </a:p>
          <a:p>
            <a:pPr marL="350838" indent="-350838">
              <a:buClrTx/>
              <a:buFont typeface="+mj-lt"/>
              <a:buAutoNum type="arabicPeriod"/>
            </a:pPr>
            <a:r>
              <a:rPr lang="en-US" sz="1600" b="1" dirty="0" smtClean="0"/>
              <a:t>專案文件更新</a:t>
            </a:r>
            <a:r>
              <a:rPr lang="en-US" sz="1600" b="1" dirty="0"/>
              <a:t> </a:t>
            </a:r>
            <a:r>
              <a:rPr lang="en-US" altLang="zh-TW" sz="1600" b="1" dirty="0"/>
              <a:t>(</a:t>
            </a:r>
            <a:r>
              <a:rPr lang="en-US" sz="1600" b="1" i="1" dirty="0"/>
              <a:t>Project Documents Updates</a:t>
            </a:r>
            <a:r>
              <a:rPr lang="en-US" altLang="zh-TW" sz="1600" b="1" i="1" dirty="0"/>
              <a:t>)</a:t>
            </a:r>
            <a:r>
              <a:rPr lang="en-US" sz="1600" b="1" dirty="0"/>
              <a:t> </a:t>
            </a:r>
            <a:r>
              <a:rPr lang="mr-IN" altLang="zh-TW" sz="1600" dirty="0"/>
              <a:t>–</a:t>
            </a:r>
            <a:r>
              <a:rPr lang="zh-TW" altLang="en-US" sz="1600" dirty="0"/>
              <a:t> 可能需要</a:t>
            </a:r>
            <a:r>
              <a:rPr lang="zh-TW" altLang="en-US" sz="1600" dirty="0" smtClean="0"/>
              <a:t>更新</a:t>
            </a:r>
            <a:r>
              <a:rPr lang="zh-TW" altLang="en-US" sz="1600" dirty="0"/>
              <a:t>品質</a:t>
            </a:r>
            <a:r>
              <a:rPr lang="zh-TW" altLang="en-US" sz="1600" dirty="0" smtClean="0"/>
              <a:t>標準</a:t>
            </a:r>
            <a:r>
              <a:rPr lang="zh-TW" altLang="en-US" sz="1600" dirty="0"/>
              <a:t>、</a:t>
            </a:r>
            <a:r>
              <a:rPr lang="zh-TW" altLang="en-US" sz="1600" dirty="0" smtClean="0"/>
              <a:t>協議、品質</a:t>
            </a:r>
            <a:r>
              <a:rPr lang="zh-TW" altLang="en-US" sz="1600" dirty="0"/>
              <a:t>稽核報告及變更</a:t>
            </a:r>
            <a:r>
              <a:rPr lang="zh-TW" altLang="en-US" sz="1600" dirty="0" smtClean="0"/>
              <a:t>記錄、訓練</a:t>
            </a:r>
            <a:r>
              <a:rPr lang="zh-TW" altLang="en-US" sz="1600" dirty="0"/>
              <a:t>計畫及效果評估</a:t>
            </a:r>
            <a:r>
              <a:rPr lang="zh-TW" altLang="en-US" sz="1600" dirty="0" smtClean="0"/>
              <a:t>等 。</a:t>
            </a:r>
            <a:endParaRPr lang="en-US" altLang="zh-TW" sz="1600" dirty="0" smtClean="0"/>
          </a:p>
          <a:p>
            <a:pPr marL="350838" indent="-350838">
              <a:buClrTx/>
              <a:buFont typeface="+mj-lt"/>
              <a:buAutoNum type="arabicPeriod"/>
            </a:pPr>
            <a:r>
              <a:rPr lang="en-US" sz="1600" b="1" dirty="0"/>
              <a:t>組織流程資產更新 </a:t>
            </a:r>
            <a:r>
              <a:rPr lang="en-US" sz="1600" b="1" i="1" dirty="0"/>
              <a:t>Organizational Process Assets </a:t>
            </a:r>
            <a:r>
              <a:rPr lang="en-US" sz="1600" b="1" i="1" dirty="0" smtClean="0"/>
              <a:t>Updates</a:t>
            </a:r>
            <a:r>
              <a:rPr lang="zh-TW" altLang="en-US" sz="1600" b="1" i="1" dirty="0" smtClean="0"/>
              <a:t> </a:t>
            </a:r>
            <a:r>
              <a:rPr lang="mr-IN" altLang="zh-TW" sz="1600" dirty="0"/>
              <a:t>–</a:t>
            </a:r>
            <a:r>
              <a:rPr lang="zh-TW" altLang="en-US" sz="1600" dirty="0" smtClean="0"/>
              <a:t>更新</a:t>
            </a:r>
            <a:r>
              <a:rPr lang="zh-TW" altLang="en-US" sz="1600" dirty="0"/>
              <a:t>完整的檢核表</a:t>
            </a:r>
            <a:r>
              <a:rPr lang="zh-TW" altLang="en-US" sz="1600" dirty="0" smtClean="0"/>
              <a:t>、品質</a:t>
            </a:r>
            <a:r>
              <a:rPr lang="zh-TW" altLang="en-US" sz="1600" dirty="0"/>
              <a:t>管理</a:t>
            </a:r>
            <a:r>
              <a:rPr lang="zh-TW" altLang="en-US" sz="1600" dirty="0" smtClean="0"/>
              <a:t>系統、經驗</a:t>
            </a:r>
            <a:r>
              <a:rPr lang="zh-TW" altLang="en-US" sz="1600" dirty="0"/>
              <a:t>學習文件</a:t>
            </a:r>
            <a:r>
              <a:rPr lang="zh-TW" altLang="en-US" sz="1600" dirty="0" smtClean="0"/>
              <a:t>等。</a:t>
            </a:r>
            <a:endParaRPr lang="en-US" sz="1600" b="1" dirty="0"/>
          </a:p>
          <a:p>
            <a:pPr marL="350838" indent="-350838">
              <a:buClrTx/>
              <a:buFont typeface="+mj-lt"/>
              <a:buAutoNum type="arabicPeriod"/>
            </a:pPr>
            <a:endParaRPr lang="en-US" sz="1600" b="1" dirty="0"/>
          </a:p>
          <a:p>
            <a:pPr marL="527050" indent="-342900">
              <a:buClrTx/>
              <a:buFont typeface="+mj-lt"/>
              <a:buAutoNum type="arabicPeriod"/>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38</a:t>
            </a:fld>
            <a:endParaRPr lang="en" dirty="0">
              <a:solidFill>
                <a:schemeClr val="bg1"/>
              </a:solidFill>
            </a:endParaRPr>
          </a:p>
        </p:txBody>
      </p:sp>
    </p:spTree>
    <p:extLst>
      <p:ext uri="{BB962C8B-B14F-4D97-AF65-F5344CB8AC3E}">
        <p14:creationId xmlns:p14="http://schemas.microsoft.com/office/powerpoint/2010/main" val="429408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9  Human resource management: </a:t>
            </a:r>
            <a:r>
              <a:rPr lang="en-US" sz="2400" i="1" dirty="0">
                <a:solidFill>
                  <a:schemeClr val="bg1"/>
                </a:solidFill>
              </a:rPr>
              <a:t>Getting the team together </a:t>
            </a:r>
            <a:r>
              <a:rPr lang="en-US" sz="2400" dirty="0">
                <a:solidFill>
                  <a:schemeClr val="bg1"/>
                </a:solidFill>
              </a:rPr>
              <a:t/>
            </a:r>
            <a:br>
              <a:rPr lang="en-US" sz="2400" dirty="0">
                <a:solidFill>
                  <a:schemeClr val="bg1"/>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39</a:t>
            </a:fld>
            <a:endParaRPr lang="en" dirty="0"/>
          </a:p>
        </p:txBody>
      </p:sp>
    </p:spTree>
    <p:extLst>
      <p:ext uri="{BB962C8B-B14F-4D97-AF65-F5344CB8AC3E}">
        <p14:creationId xmlns:p14="http://schemas.microsoft.com/office/powerpoint/2010/main" val="1888779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8 – Project Quality Management</a:t>
            </a:r>
            <a:endParaRPr lang="en-US" dirty="0"/>
          </a:p>
        </p:txBody>
      </p:sp>
      <p:sp>
        <p:nvSpPr>
          <p:cNvPr id="3" name="Text Placeholder 2"/>
          <p:cNvSpPr>
            <a:spLocks noGrp="1"/>
          </p:cNvSpPr>
          <p:nvPr>
            <p:ph type="body" idx="1"/>
          </p:nvPr>
        </p:nvSpPr>
        <p:spPr/>
        <p:txBody>
          <a:bodyPr/>
          <a:lstStyle/>
          <a:p>
            <a:pPr eaLnBrk="1" hangingPunct="1">
              <a:defRPr/>
            </a:pPr>
            <a:r>
              <a:rPr lang="en-US" altLang="en-US" sz="2000" b="1" dirty="0"/>
              <a:t>Project Quality Management</a:t>
            </a:r>
          </a:p>
          <a:p>
            <a:pPr marL="365125" lvl="1" indent="-174625" eaLnBrk="1" hangingPunct="1">
              <a:defRPr/>
            </a:pPr>
            <a:r>
              <a:rPr lang="en-US" altLang="en-US" sz="1800" dirty="0"/>
              <a:t>Processes required to ensure that the project will satisfy the needs for which it was designed</a:t>
            </a:r>
          </a:p>
          <a:p>
            <a:pPr marL="365125" lvl="1" indent="-174625" eaLnBrk="1" hangingPunct="1">
              <a:defRPr/>
            </a:pPr>
            <a:r>
              <a:rPr lang="en-US" altLang="en-US" sz="1800" dirty="0"/>
              <a:t>Includes all activities of the overall management function that determine the quality policy, objectives, and responsibilities.  These are implemented by quality planning, quality control, quality assurance, and quality improvement.</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a:t>
            </a:fld>
            <a:endParaRPr lang="en" dirty="0">
              <a:solidFill>
                <a:schemeClr val="bg1"/>
              </a:solidFill>
            </a:endParaRPr>
          </a:p>
        </p:txBody>
      </p:sp>
    </p:spTree>
    <p:extLst>
      <p:ext uri="{BB962C8B-B14F-4D97-AF65-F5344CB8AC3E}">
        <p14:creationId xmlns:p14="http://schemas.microsoft.com/office/powerpoint/2010/main" val="1700269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40</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39700"/>
            <a:ext cx="8298180" cy="4846320"/>
          </a:xfrm>
          <a:prstGeom prst="rect">
            <a:avLst/>
          </a:prstGeom>
        </p:spPr>
      </p:pic>
    </p:spTree>
    <p:extLst>
      <p:ext uri="{BB962C8B-B14F-4D97-AF65-F5344CB8AC3E}">
        <p14:creationId xmlns:p14="http://schemas.microsoft.com/office/powerpoint/2010/main" val="2251294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9 – Human Resource Management</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altLang="en-US" sz="2000" b="1" dirty="0"/>
              <a:t>Project Human Resource Management</a:t>
            </a:r>
          </a:p>
          <a:p>
            <a:pPr marL="182563" lvl="1" eaLnBrk="1" hangingPunct="1">
              <a:lnSpc>
                <a:spcPct val="80000"/>
              </a:lnSpc>
              <a:defRPr/>
            </a:pPr>
            <a:r>
              <a:rPr lang="en-US" altLang="en-US" sz="2000" dirty="0"/>
              <a:t>Processes required to make the most efficient use of people</a:t>
            </a:r>
          </a:p>
          <a:p>
            <a:pPr marL="182563" lvl="1" eaLnBrk="1" hangingPunct="1">
              <a:lnSpc>
                <a:spcPct val="80000"/>
              </a:lnSpc>
              <a:defRPr/>
            </a:pPr>
            <a:r>
              <a:rPr lang="en-US" altLang="en-US" sz="2000" b="1" dirty="0"/>
              <a:t>3 major processes:</a:t>
            </a:r>
          </a:p>
          <a:p>
            <a:pPr marL="877888" lvl="2" indent="-342900" eaLnBrk="1" hangingPunct="1">
              <a:lnSpc>
                <a:spcPct val="80000"/>
              </a:lnSpc>
              <a:buFont typeface="Wingdings" charset="2"/>
              <a:buChar char="§"/>
              <a:defRPr/>
            </a:pPr>
            <a:r>
              <a:rPr lang="en-US" altLang="en-US" sz="2000" dirty="0"/>
              <a:t>Organizational Planning</a:t>
            </a:r>
          </a:p>
          <a:p>
            <a:pPr marL="877888" lvl="2" indent="-342900" eaLnBrk="1" hangingPunct="1">
              <a:lnSpc>
                <a:spcPct val="80000"/>
              </a:lnSpc>
              <a:buFont typeface="Wingdings" charset="2"/>
              <a:buChar char="§"/>
              <a:defRPr/>
            </a:pPr>
            <a:r>
              <a:rPr lang="en-US" altLang="en-US" sz="2000" dirty="0"/>
              <a:t>Staff Acquisitions</a:t>
            </a:r>
          </a:p>
          <a:p>
            <a:pPr marL="877888" lvl="2" indent="-342900" eaLnBrk="1" hangingPunct="1">
              <a:lnSpc>
                <a:spcPct val="80000"/>
              </a:lnSpc>
              <a:buFont typeface="Wingdings" charset="2"/>
              <a:buChar char="§"/>
              <a:defRPr/>
            </a:pPr>
            <a:r>
              <a:rPr lang="en-US" altLang="en-US" sz="2000" dirty="0"/>
              <a:t>Team Development</a:t>
            </a:r>
          </a:p>
          <a:p>
            <a:pPr marL="182563" lvl="1" eaLnBrk="1" hangingPunct="1">
              <a:lnSpc>
                <a:spcPct val="80000"/>
              </a:lnSpc>
              <a:defRPr/>
            </a:pPr>
            <a:r>
              <a:rPr lang="en-US" altLang="en-US" sz="2000" dirty="0"/>
              <a:t>Keep in mind of transient nature of projects</a:t>
            </a:r>
          </a:p>
          <a:p>
            <a:pPr marL="182563" lvl="1" eaLnBrk="1" hangingPunct="1">
              <a:lnSpc>
                <a:spcPct val="80000"/>
              </a:lnSpc>
              <a:defRPr/>
            </a:pPr>
            <a:r>
              <a:rPr lang="en-US" altLang="en-US" sz="2000" dirty="0"/>
              <a:t>Apply techniques that apply to current project needs</a:t>
            </a:r>
          </a:p>
          <a:p>
            <a:pPr marL="182563" lvl="1" eaLnBrk="1" hangingPunct="1">
              <a:lnSpc>
                <a:spcPct val="80000"/>
              </a:lnSpc>
              <a:defRPr/>
            </a:pPr>
            <a:r>
              <a:rPr lang="en-US" altLang="en-US" sz="2000" dirty="0"/>
              <a:t>Ensure HR compliance with project management activities</a:t>
            </a:r>
          </a:p>
          <a:p>
            <a:pPr marL="182563"/>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41</a:t>
            </a:fld>
            <a:endParaRPr lang="en" dirty="0"/>
          </a:p>
        </p:txBody>
      </p:sp>
    </p:spTree>
    <p:extLst>
      <p:ext uri="{BB962C8B-B14F-4D97-AF65-F5344CB8AC3E}">
        <p14:creationId xmlns:p14="http://schemas.microsoft.com/office/powerpoint/2010/main" val="1348728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9.1 Plan Human Resource Management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42</a:t>
            </a:fld>
            <a:endParaRPr lang="en" dirty="0">
              <a:solidFill>
                <a:schemeClr val="bg1"/>
              </a:solidFill>
            </a:endParaRPr>
          </a:p>
        </p:txBody>
      </p:sp>
      <p:sp>
        <p:nvSpPr>
          <p:cNvPr id="6" name="Rectangle 5"/>
          <p:cNvSpPr/>
          <p:nvPr/>
        </p:nvSpPr>
        <p:spPr>
          <a:xfrm>
            <a:off x="1104900" y="1296043"/>
            <a:ext cx="6724500" cy="738664"/>
          </a:xfrm>
          <a:prstGeom prst="rect">
            <a:avLst/>
          </a:prstGeom>
        </p:spPr>
        <p:txBody>
          <a:bodyPr wrap="square">
            <a:spAutoFit/>
          </a:bodyPr>
          <a:lstStyle/>
          <a:p>
            <a:r>
              <a:rPr lang="en-US" b="1" dirty="0"/>
              <a:t>9.1 Plan Human Resource </a:t>
            </a:r>
            <a:r>
              <a:rPr lang="en-US" b="1" dirty="0" smtClean="0"/>
              <a:t>Management </a:t>
            </a:r>
            <a:r>
              <a:rPr lang="en-US" dirty="0" smtClean="0"/>
              <a:t>— The </a:t>
            </a:r>
            <a:r>
              <a:rPr lang="en-US" dirty="0"/>
              <a:t>process of identifying and documenting project roles, responsibilities, required skills, reporting relationships, and creating a staffing management plan.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05575"/>
            <a:ext cx="7188200" cy="1930400"/>
          </a:xfrm>
          <a:prstGeom prst="rect">
            <a:avLst/>
          </a:prstGeom>
        </p:spPr>
      </p:pic>
    </p:spTree>
    <p:extLst>
      <p:ext uri="{BB962C8B-B14F-4D97-AF65-F5344CB8AC3E}">
        <p14:creationId xmlns:p14="http://schemas.microsoft.com/office/powerpoint/2010/main" val="1255958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Human Resource Management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43</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355" y="1025175"/>
            <a:ext cx="5375590" cy="3902425"/>
          </a:xfrm>
          <a:prstGeom prst="rect">
            <a:avLst/>
          </a:prstGeom>
        </p:spPr>
      </p:pic>
    </p:spTree>
    <p:extLst>
      <p:ext uri="{BB962C8B-B14F-4D97-AF65-F5344CB8AC3E}">
        <p14:creationId xmlns:p14="http://schemas.microsoft.com/office/powerpoint/2010/main" val="725281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Human Resource </a:t>
            </a:r>
            <a:r>
              <a:rPr lang="en-US" dirty="0" smtClean="0"/>
              <a:t>Management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專案生命週期及每個階段的流程 </a:t>
            </a:r>
            <a:r>
              <a:rPr lang="zh-TW" altLang="en-US" sz="1600" dirty="0" smtClean="0"/>
              <a:t>、</a:t>
            </a:r>
            <a:r>
              <a:rPr lang="zh-TW" altLang="en-US" sz="1600" dirty="0"/>
              <a:t> 變更管理計畫</a:t>
            </a:r>
            <a:r>
              <a:rPr lang="en-US" altLang="zh-TW" sz="1600" dirty="0"/>
              <a:t>(</a:t>
            </a:r>
            <a:r>
              <a:rPr lang="zh-TW" altLang="en-US" sz="1600" dirty="0"/>
              <a:t>監視及控制變更</a:t>
            </a:r>
            <a:r>
              <a:rPr lang="en-US" altLang="zh-TW" sz="1600" dirty="0" smtClean="0"/>
              <a:t>)</a:t>
            </a:r>
            <a:r>
              <a:rPr lang="zh-TW" altLang="en-US" sz="1600" dirty="0" smtClean="0"/>
              <a:t>、</a:t>
            </a:r>
            <a:r>
              <a:rPr lang="zh-TW" altLang="en-US" sz="1600" dirty="0"/>
              <a:t> 構型管理計畫</a:t>
            </a:r>
            <a:r>
              <a:rPr lang="en-US" altLang="zh-TW" sz="1600" dirty="0"/>
              <a:t>(</a:t>
            </a:r>
            <a:r>
              <a:rPr lang="zh-TW" altLang="en-US" sz="1600" dirty="0"/>
              <a:t>文件的構型管理</a:t>
            </a:r>
            <a:r>
              <a:rPr lang="en-US" altLang="zh-TW" sz="1600" dirty="0" smtClean="0"/>
              <a:t>)</a:t>
            </a:r>
            <a:r>
              <a:rPr lang="zh-TW" altLang="en-US" sz="1600" dirty="0" smtClean="0"/>
              <a:t>、及</a:t>
            </a:r>
            <a:r>
              <a:rPr lang="zh-TW" altLang="en-US" sz="1600" dirty="0"/>
              <a:t>利害關係人的溝通需求及方法 </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smtClean="0"/>
              <a:t>活動</a:t>
            </a:r>
            <a:r>
              <a:rPr lang="zh-TW" altLang="en-US" sz="1600" b="1" dirty="0"/>
              <a:t>資源</a:t>
            </a:r>
            <a:r>
              <a:rPr lang="zh-TW" altLang="en-US" sz="1600" b="1" dirty="0" smtClean="0"/>
              <a:t>需求 </a:t>
            </a:r>
            <a:r>
              <a:rPr lang="mr-IN" altLang="zh-TW" sz="1600" b="1" dirty="0" smtClean="0"/>
              <a:t>–</a:t>
            </a:r>
            <a:r>
              <a:rPr lang="zh-TW" altLang="en-US" sz="1600" b="1" dirty="0" smtClean="0"/>
              <a:t> </a:t>
            </a:r>
            <a:r>
              <a:rPr lang="zh-TW" altLang="en-US" sz="1600" dirty="0" smtClean="0"/>
              <a:t>說明應提供何種資源來完成工作。</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a:t>提供現有人力資源資訊，影響委外的人事管理政策等</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描述、組織</a:t>
            </a:r>
            <a:r>
              <a:rPr lang="zh-TW" altLang="en-US" sz="1600" dirty="0"/>
              <a:t>圖及職位</a:t>
            </a:r>
            <a:r>
              <a:rPr lang="zh-TW" altLang="en-US" sz="1600" dirty="0" smtClean="0"/>
              <a:t>說明 、範本和表單、歷史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44</a:t>
            </a:fld>
            <a:endParaRPr lang="en" dirty="0">
              <a:solidFill>
                <a:schemeClr val="bg1"/>
              </a:solidFill>
            </a:endParaRPr>
          </a:p>
        </p:txBody>
      </p:sp>
    </p:spTree>
    <p:extLst>
      <p:ext uri="{BB962C8B-B14F-4D97-AF65-F5344CB8AC3E}">
        <p14:creationId xmlns:p14="http://schemas.microsoft.com/office/powerpoint/2010/main" val="17765927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Human Resource </a:t>
            </a:r>
            <a:r>
              <a:rPr lang="en-US" dirty="0" smtClean="0"/>
              <a:t>Management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45</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zh-TW" altLang="en-US" sz="1600" b="1" dirty="0"/>
              <a:t>組織圖及職務</a:t>
            </a:r>
            <a:r>
              <a:rPr lang="zh-TW" altLang="en-US" sz="1600" b="1" dirty="0" smtClean="0"/>
              <a:t>說明</a:t>
            </a:r>
            <a:r>
              <a:rPr lang="en-US" sz="1600" b="1" i="1" dirty="0"/>
              <a:t>Organization Charts and Position Descriptions</a:t>
            </a:r>
            <a:r>
              <a:rPr lang="zh-TW" altLang="en-US" sz="1600" b="1" dirty="0" smtClean="0"/>
              <a:t> </a:t>
            </a:r>
            <a:r>
              <a:rPr lang="mr-IN" altLang="zh-TW" sz="1600" dirty="0" smtClean="0"/>
              <a:t>–</a:t>
            </a:r>
            <a:r>
              <a:rPr lang="zh-TW" altLang="en-US" sz="1600" dirty="0" smtClean="0"/>
              <a:t> 專案團隊的結構。</a:t>
            </a:r>
            <a:endParaRPr lang="en-US" altLang="zh-TW" sz="1600" dirty="0" smtClean="0"/>
          </a:p>
          <a:p>
            <a:pPr marL="527050" lvl="1" indent="-342900">
              <a:buClrTx/>
              <a:buFont typeface="+mj-lt"/>
              <a:buAutoNum type="arabicPeriod"/>
            </a:pPr>
            <a:r>
              <a:rPr lang="zh-TW" altLang="en-US" sz="1600" b="1" dirty="0" smtClean="0"/>
              <a:t>互動網路</a:t>
            </a:r>
            <a:r>
              <a:rPr lang="en-US" sz="1600" b="1" dirty="0"/>
              <a:t> </a:t>
            </a:r>
            <a:r>
              <a:rPr lang="en-US" sz="1600" b="1" i="1" dirty="0"/>
              <a:t>Networking</a:t>
            </a:r>
            <a:r>
              <a:rPr lang="en-US" sz="1600" b="1" dirty="0"/>
              <a:t> </a:t>
            </a:r>
            <a:r>
              <a:rPr lang="mr-IN" altLang="zh-TW" sz="1600" dirty="0" smtClean="0"/>
              <a:t>–</a:t>
            </a:r>
            <a:r>
              <a:rPr lang="zh-TW" altLang="en-US" sz="1600" dirty="0" smtClean="0"/>
              <a:t> 公司與業界其他人的互動，已掌握所有的資訊。</a:t>
            </a:r>
            <a:endParaRPr lang="en-US" altLang="zh-TW" sz="1600" dirty="0" smtClean="0"/>
          </a:p>
          <a:p>
            <a:pPr marL="527050" lvl="1" indent="-342900">
              <a:buClrTx/>
              <a:buFont typeface="+mj-lt"/>
              <a:buAutoNum type="arabicPeriod"/>
            </a:pPr>
            <a:r>
              <a:rPr lang="en-US" sz="1600" b="1" dirty="0"/>
              <a:t>組織理論 </a:t>
            </a:r>
            <a:r>
              <a:rPr lang="en-US" sz="1600" b="1" i="1" dirty="0"/>
              <a:t>Organizational </a:t>
            </a:r>
            <a:r>
              <a:rPr lang="en-US" sz="1600" b="1" i="1" dirty="0" smtClean="0"/>
              <a:t>Theory</a:t>
            </a:r>
            <a:r>
              <a:rPr lang="mr-IN" altLang="zh-TW" sz="1600" dirty="0"/>
              <a:t> </a:t>
            </a:r>
            <a:r>
              <a:rPr lang="zh-TW" altLang="en-US" sz="1600" dirty="0" smtClean="0"/>
              <a:t> </a:t>
            </a:r>
            <a:r>
              <a:rPr lang="mr-IN" altLang="zh-TW" sz="1600" dirty="0" smtClean="0"/>
              <a:t>–</a:t>
            </a:r>
            <a:r>
              <a:rPr lang="zh-TW" altLang="en-US" sz="1600" dirty="0" smtClean="0"/>
              <a:t> 用以引導決策，業經證實的原則，如</a:t>
            </a:r>
            <a:r>
              <a:rPr lang="zh-TW" altLang="en-US" sz="1600" dirty="0"/>
              <a:t>人員、團隊及組織</a:t>
            </a:r>
            <a:r>
              <a:rPr lang="zh-TW" altLang="en-US" sz="1600" dirty="0" smtClean="0"/>
              <a:t>單位的行為模式，已瞭解不同</a:t>
            </a:r>
            <a:r>
              <a:rPr lang="zh-TW" altLang="en-US" sz="1600" dirty="0"/>
              <a:t>組織架構會有不同的個人反應、個人績效及人際關係</a:t>
            </a:r>
            <a:r>
              <a:rPr lang="zh-TW" altLang="en-US" sz="1600" dirty="0" smtClean="0"/>
              <a:t>特性。</a:t>
            </a:r>
            <a:endParaRPr lang="en-US" altLang="zh-TW" sz="1600" dirty="0"/>
          </a:p>
          <a:p>
            <a:pPr marL="527050" lvl="1" indent="-342900">
              <a:buClrTx/>
              <a:buFont typeface="+mj-lt"/>
              <a:buAutoNum type="arabicPeriod"/>
            </a:pPr>
            <a:r>
              <a:rPr lang="zh-TW" altLang="en-US" sz="1600" b="1" dirty="0"/>
              <a:t>專家</a:t>
            </a:r>
            <a:r>
              <a:rPr lang="zh-TW" altLang="en-US" sz="1600" b="1" dirty="0" smtClean="0"/>
              <a:t>判斷 </a:t>
            </a:r>
            <a:r>
              <a:rPr lang="en-US" sz="1600" b="1" i="1" dirty="0" smtClean="0"/>
              <a:t>Expert </a:t>
            </a:r>
            <a:r>
              <a:rPr lang="en-US" sz="1600" b="1" i="1" dirty="0"/>
              <a:t>Judgment</a:t>
            </a:r>
            <a:r>
              <a:rPr lang="zh-TW" altLang="en-US" sz="1600" b="1" dirty="0" smtClean="0"/>
              <a:t> </a:t>
            </a:r>
            <a:r>
              <a:rPr lang="mr-IN" altLang="zh-TW" sz="1600" dirty="0"/>
              <a:t>–</a:t>
            </a:r>
            <a:r>
              <a:rPr lang="zh-TW" altLang="en-US" sz="1600" dirty="0"/>
              <a:t> 從專案外部引進專家，聽取他的建議或借重他的</a:t>
            </a:r>
            <a:r>
              <a:rPr lang="zh-TW" altLang="en-US" sz="1600" dirty="0" smtClean="0"/>
              <a:t>專業，釐清資源需求與職務說明。</a:t>
            </a:r>
            <a:endParaRPr lang="en-US" altLang="zh-TW" sz="1600" dirty="0"/>
          </a:p>
          <a:p>
            <a:pPr marL="527050" lvl="1" indent="-342900">
              <a:buClrTx/>
              <a:buFont typeface="+mj-lt"/>
              <a:buAutoNum type="arabicPeriod"/>
            </a:pPr>
            <a:r>
              <a:rPr lang="zh-TW" altLang="en-US" sz="1600" b="1" dirty="0" smtClean="0"/>
              <a:t>會議 </a:t>
            </a:r>
            <a:r>
              <a:rPr lang="en-US" sz="1600" b="1" i="1" dirty="0" smtClean="0"/>
              <a:t>Meetings</a:t>
            </a:r>
            <a:r>
              <a:rPr lang="zh-TW" altLang="en-US" sz="1600" b="1" dirty="0" smtClean="0"/>
              <a:t> </a:t>
            </a:r>
            <a:r>
              <a:rPr lang="mr-IN" altLang="zh-TW" sz="1600" dirty="0"/>
              <a:t>–</a:t>
            </a:r>
            <a:r>
              <a:rPr lang="zh-TW" altLang="en-US" sz="1600" dirty="0"/>
              <a:t> 透過會議討論及解決專案相關問題。</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5819398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Human Resource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184150">
              <a:buClrTx/>
              <a:buNone/>
            </a:pPr>
            <a:r>
              <a:rPr lang="en-US" sz="1600" b="1" dirty="0"/>
              <a:t>人力資源管理計畫書 </a:t>
            </a:r>
            <a:r>
              <a:rPr lang="en-US" sz="1600" b="1" dirty="0" smtClean="0"/>
              <a:t>(</a:t>
            </a:r>
            <a:r>
              <a:rPr lang="en-US" sz="1600" b="1" i="1" dirty="0" smtClean="0"/>
              <a:t>Human </a:t>
            </a:r>
            <a:r>
              <a:rPr lang="en-US" sz="1600" b="1" i="1" dirty="0"/>
              <a:t>Resource Management Plan</a:t>
            </a:r>
            <a:r>
              <a:rPr lang="en-US" sz="1600" b="1" i="1" dirty="0" smtClean="0"/>
              <a:t>) </a:t>
            </a:r>
            <a:r>
              <a:rPr lang="mr-IN" altLang="zh-TW" sz="1600" dirty="0" smtClean="0"/>
              <a:t>–</a:t>
            </a:r>
            <a:r>
              <a:rPr lang="en-US" altLang="zh-TW" sz="1600" dirty="0" smtClean="0"/>
              <a:t> </a:t>
            </a:r>
            <a:r>
              <a:rPr lang="zh-TW" altLang="en-US" sz="1600" dirty="0" smtClean="0"/>
              <a:t>此計畫書包含：</a:t>
            </a:r>
            <a:endParaRPr lang="en-US" altLang="zh-TW" sz="1600" dirty="0" smtClean="0"/>
          </a:p>
          <a:p>
            <a:pPr marL="871538" indent="-342900">
              <a:buClrTx/>
              <a:buFont typeface="+mj-lt"/>
              <a:buAutoNum type="arabicPeriod"/>
            </a:pPr>
            <a:r>
              <a:rPr lang="en-US" sz="1600" dirty="0"/>
              <a:t>角色與責任(Roles and responsibilities</a:t>
            </a:r>
            <a:r>
              <a:rPr lang="en-US" sz="1600" dirty="0" smtClean="0"/>
              <a:t>) </a:t>
            </a:r>
            <a:r>
              <a:rPr lang="mr-IN" sz="1600" dirty="0" smtClean="0"/>
              <a:t>–</a:t>
            </a:r>
            <a:r>
              <a:rPr lang="en-US" sz="1600" dirty="0" smtClean="0"/>
              <a:t> </a:t>
            </a:r>
            <a:r>
              <a:rPr lang="zh-TW" altLang="en-US" sz="1600" dirty="0" smtClean="0"/>
              <a:t>專案所需的</a:t>
            </a:r>
            <a:r>
              <a:rPr lang="en-US" sz="1600" dirty="0" smtClean="0"/>
              <a:t>角色</a:t>
            </a:r>
            <a:r>
              <a:rPr lang="en-US" sz="1600" dirty="0"/>
              <a:t>(Role</a:t>
            </a:r>
            <a:r>
              <a:rPr lang="en-US" sz="1600" dirty="0" smtClean="0"/>
              <a:t>), 權限</a:t>
            </a:r>
            <a:r>
              <a:rPr lang="en-US" sz="1600" dirty="0"/>
              <a:t>(Authority</a:t>
            </a:r>
            <a:r>
              <a:rPr lang="en-US" sz="1600" dirty="0" smtClean="0"/>
              <a:t>), 責任</a:t>
            </a:r>
            <a:r>
              <a:rPr lang="en-US" sz="1600" dirty="0"/>
              <a:t>(Responsibility</a:t>
            </a:r>
            <a:r>
              <a:rPr lang="en-US" sz="1600" dirty="0" smtClean="0"/>
              <a:t>), 職能</a:t>
            </a:r>
            <a:r>
              <a:rPr lang="en-US" sz="1600" dirty="0"/>
              <a:t>(Competency)。</a:t>
            </a:r>
            <a:endParaRPr lang="en-US" sz="1600" dirty="0" smtClean="0"/>
          </a:p>
          <a:p>
            <a:pPr marL="871538" indent="-342900">
              <a:buClrTx/>
              <a:buFont typeface="+mj-lt"/>
              <a:buAutoNum type="arabicPeriod"/>
            </a:pPr>
            <a:r>
              <a:rPr lang="en-US" sz="1600" dirty="0"/>
              <a:t>專案組織圖(Project organization charts</a:t>
            </a:r>
            <a:r>
              <a:rPr lang="en-US" sz="1600" dirty="0" smtClean="0"/>
              <a:t>) - </a:t>
            </a:r>
            <a:r>
              <a:rPr lang="zh-TW" altLang="en-US" sz="1600" dirty="0"/>
              <a:t>以圖形顯示專案團隊成員及其報告</a:t>
            </a:r>
            <a:r>
              <a:rPr lang="zh-TW" altLang="en-US" sz="1600" dirty="0" smtClean="0"/>
              <a:t>關係。</a:t>
            </a:r>
            <a:endParaRPr lang="en-US" sz="1600" dirty="0" smtClean="0"/>
          </a:p>
          <a:p>
            <a:pPr marL="871538" indent="-342900">
              <a:buClrTx/>
              <a:buFont typeface="+mj-lt"/>
              <a:buAutoNum type="arabicPeriod"/>
            </a:pPr>
            <a:r>
              <a:rPr lang="en-US" sz="1600" dirty="0"/>
              <a:t>用人管理計畫(Staffing management plan</a:t>
            </a:r>
            <a:r>
              <a:rPr lang="en-US" sz="1600" dirty="0" smtClean="0"/>
              <a:t>)</a:t>
            </a:r>
          </a:p>
          <a:p>
            <a:pPr marL="1260475" lvl="2" indent="-342900">
              <a:buClrTx/>
              <a:buFont typeface="+mj-lt"/>
              <a:buAutoNum type="arabicParenR"/>
            </a:pPr>
            <a:r>
              <a:rPr lang="en-US" sz="1600" dirty="0"/>
              <a:t>人員獲得(Staff acquisition</a:t>
            </a:r>
            <a:r>
              <a:rPr lang="en-US" sz="1600" dirty="0" smtClean="0"/>
              <a:t>)</a:t>
            </a:r>
            <a:r>
              <a:rPr lang="zh-TW" altLang="en-US" sz="1600" dirty="0" smtClean="0"/>
              <a:t> </a:t>
            </a:r>
            <a:r>
              <a:rPr lang="mr-IN" altLang="zh-TW" sz="1600" dirty="0" smtClean="0"/>
              <a:t>–</a:t>
            </a:r>
            <a:r>
              <a:rPr lang="zh-TW" altLang="en-US" sz="1600" dirty="0" smtClean="0"/>
              <a:t> 專案成員獲得的來源，成本及工作方式。</a:t>
            </a:r>
            <a:endParaRPr lang="en-US" altLang="zh-TW" sz="1600" dirty="0" smtClean="0"/>
          </a:p>
          <a:p>
            <a:pPr marL="1260475" lvl="2" indent="-342900">
              <a:buClrTx/>
              <a:buFont typeface="+mj-lt"/>
              <a:buAutoNum type="arabicParenR"/>
            </a:pPr>
            <a:r>
              <a:rPr lang="en-US" sz="1600" dirty="0"/>
              <a:t>資源行事曆(Resource calendars</a:t>
            </a:r>
            <a:r>
              <a:rPr lang="en-US" sz="1600" dirty="0" smtClean="0"/>
              <a:t>)</a:t>
            </a:r>
            <a:r>
              <a:rPr lang="zh-TW" altLang="en-US" sz="1600" dirty="0" smtClean="0"/>
              <a:t> </a:t>
            </a:r>
            <a:r>
              <a:rPr lang="en-US" altLang="zh-TW" sz="1600" dirty="0" smtClean="0"/>
              <a:t>-</a:t>
            </a:r>
            <a:r>
              <a:rPr lang="zh-TW" altLang="en-US" sz="1600" dirty="0" smtClean="0"/>
              <a:t> 說明</a:t>
            </a:r>
            <a:r>
              <a:rPr lang="zh-TW" altLang="en-US" sz="1600" dirty="0"/>
              <a:t>整個專案團隊在</a:t>
            </a:r>
            <a:r>
              <a:rPr lang="zh-TW" altLang="en-US" sz="1600" dirty="0" smtClean="0"/>
              <a:t>專案期間</a:t>
            </a:r>
            <a:r>
              <a:rPr lang="zh-TW" altLang="en-US" sz="1600" dirty="0"/>
              <a:t>每日、每周或每月的工時數。</a:t>
            </a:r>
            <a:endParaRPr lang="en-US" sz="1600" dirty="0" smtClean="0"/>
          </a:p>
          <a:p>
            <a:pPr marL="1260475" lvl="2" indent="-342900">
              <a:buClrTx/>
              <a:buFont typeface="+mj-lt"/>
              <a:buAutoNum type="arabicParenR"/>
            </a:pPr>
            <a:r>
              <a:rPr lang="en-US" sz="1600" dirty="0"/>
              <a:t>人員解編計畫(Staff release plan</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團隊成員解編方法與</a:t>
            </a:r>
            <a:r>
              <a:rPr lang="zh-TW" altLang="en-US" sz="1600" dirty="0" smtClean="0"/>
              <a:t>時機。</a:t>
            </a:r>
            <a:endParaRPr lang="en-US" sz="1600" dirty="0" smtClean="0"/>
          </a:p>
          <a:p>
            <a:pPr marL="1260475" lvl="2" indent="-342900">
              <a:buClrTx/>
              <a:buFont typeface="+mj-lt"/>
              <a:buAutoNum type="arabicParenR"/>
            </a:pPr>
            <a:r>
              <a:rPr lang="en-US" sz="1600" dirty="0"/>
              <a:t>訓練需要(Training needs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訓練計畫。</a:t>
            </a:r>
            <a:endParaRPr lang="en-US" sz="1600" dirty="0" smtClean="0"/>
          </a:p>
          <a:p>
            <a:pPr marL="1260475" lvl="2" indent="-342900">
              <a:buClrTx/>
              <a:buFont typeface="+mj-lt"/>
              <a:buAutoNum type="arabicParenR"/>
            </a:pPr>
            <a:r>
              <a:rPr lang="en-US" sz="1600" dirty="0"/>
              <a:t>表揚及鼓勵(Recognition and rewards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明確的獎勵標準及</a:t>
            </a:r>
            <a:r>
              <a:rPr lang="zh-TW" altLang="en-US" sz="1600" dirty="0" smtClean="0"/>
              <a:t>制度。</a:t>
            </a:r>
            <a:endParaRPr lang="en-US" sz="1600" dirty="0" smtClean="0"/>
          </a:p>
          <a:p>
            <a:pPr marL="1260475" lvl="2" indent="-342900">
              <a:buClrTx/>
              <a:buFont typeface="+mj-lt"/>
              <a:buAutoNum type="arabicParenR"/>
            </a:pPr>
            <a:r>
              <a:rPr lang="en-US" sz="1600" dirty="0"/>
              <a:t>遵循(Compliance</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政府法規，工會合約，</a:t>
            </a:r>
            <a:r>
              <a:rPr lang="zh-TW" altLang="en-US" sz="1600" dirty="0" smtClean="0"/>
              <a:t>其他的</a:t>
            </a:r>
            <a:r>
              <a:rPr lang="zh-TW" altLang="en-US" sz="1600" dirty="0"/>
              <a:t>人力資源政策。</a:t>
            </a:r>
            <a:endParaRPr lang="en-US" sz="1600" dirty="0" smtClean="0"/>
          </a:p>
          <a:p>
            <a:pPr marL="1260475" lvl="2" indent="-342900">
              <a:buClrTx/>
              <a:buFont typeface="+mj-lt"/>
              <a:buAutoNum type="arabicParenR"/>
            </a:pPr>
            <a:r>
              <a:rPr lang="en-US" sz="1600" dirty="0"/>
              <a:t>安全(Safety</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保護團隊成員免受危害的政策及程序。</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46</a:t>
            </a:fld>
            <a:endParaRPr lang="en" dirty="0">
              <a:solidFill>
                <a:schemeClr val="bg1"/>
              </a:solidFill>
            </a:endParaRPr>
          </a:p>
        </p:txBody>
      </p:sp>
    </p:spTree>
    <p:extLst>
      <p:ext uri="{BB962C8B-B14F-4D97-AF65-F5344CB8AC3E}">
        <p14:creationId xmlns:p14="http://schemas.microsoft.com/office/powerpoint/2010/main" val="10225809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9.2 Acquire Project Team</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47</a:t>
            </a:fld>
            <a:endParaRPr lang="en" dirty="0">
              <a:solidFill>
                <a:schemeClr val="bg1"/>
              </a:solidFill>
            </a:endParaRPr>
          </a:p>
        </p:txBody>
      </p:sp>
      <p:sp>
        <p:nvSpPr>
          <p:cNvPr id="4" name="Rectangle 3"/>
          <p:cNvSpPr/>
          <p:nvPr/>
        </p:nvSpPr>
        <p:spPr>
          <a:xfrm>
            <a:off x="1104900" y="1334066"/>
            <a:ext cx="6724500" cy="523220"/>
          </a:xfrm>
          <a:prstGeom prst="rect">
            <a:avLst/>
          </a:prstGeom>
        </p:spPr>
        <p:txBody>
          <a:bodyPr wrap="square">
            <a:spAutoFit/>
          </a:bodyPr>
          <a:lstStyle/>
          <a:p>
            <a:r>
              <a:rPr lang="en-US" b="1" dirty="0"/>
              <a:t>9.2 Acquire Project </a:t>
            </a:r>
            <a:r>
              <a:rPr lang="en-US" b="1" dirty="0" smtClean="0"/>
              <a:t>Team </a:t>
            </a:r>
            <a:r>
              <a:rPr lang="en-US" dirty="0" smtClean="0"/>
              <a:t>— The </a:t>
            </a:r>
            <a:r>
              <a:rPr lang="en-US" dirty="0"/>
              <a:t>process of confirming human resource availability and obtaining the team necessary to complete project activities.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66177"/>
            <a:ext cx="7099300" cy="1689100"/>
          </a:xfrm>
          <a:prstGeom prst="rect">
            <a:avLst/>
          </a:prstGeom>
        </p:spPr>
      </p:pic>
    </p:spTree>
    <p:extLst>
      <p:ext uri="{BB962C8B-B14F-4D97-AF65-F5344CB8AC3E}">
        <p14:creationId xmlns:p14="http://schemas.microsoft.com/office/powerpoint/2010/main" val="131810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 Project </a:t>
            </a:r>
            <a:r>
              <a:rPr lang="en-US" dirty="0" smtClean="0"/>
              <a:t>Team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48</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209" y="1025175"/>
            <a:ext cx="5223882" cy="3889725"/>
          </a:xfrm>
          <a:prstGeom prst="rect">
            <a:avLst/>
          </a:prstGeom>
        </p:spPr>
      </p:pic>
    </p:spTree>
    <p:extLst>
      <p:ext uri="{BB962C8B-B14F-4D97-AF65-F5344CB8AC3E}">
        <p14:creationId xmlns:p14="http://schemas.microsoft.com/office/powerpoint/2010/main" val="460399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 Project </a:t>
            </a:r>
            <a:r>
              <a:rPr lang="en-US" dirty="0" smtClean="0"/>
              <a:t>Team</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smtClean="0"/>
              <a:t>人力資源管理計畫書</a:t>
            </a:r>
            <a:r>
              <a:rPr lang="zh-TW" altLang="en-US" sz="1600" b="1" dirty="0" smtClean="0"/>
              <a:t> </a:t>
            </a:r>
            <a:r>
              <a:rPr lang="mr-IN" altLang="zh-TW" sz="1600" dirty="0" smtClean="0"/>
              <a:t>–</a:t>
            </a:r>
            <a:r>
              <a:rPr lang="zh-TW" altLang="en-US" sz="1600" dirty="0" smtClean="0"/>
              <a:t> 提供專案</a:t>
            </a:r>
            <a:r>
              <a:rPr lang="zh-TW" altLang="en-US" sz="1600" dirty="0"/>
              <a:t>人力資源的辨識、運用、管理和最終</a:t>
            </a:r>
            <a:r>
              <a:rPr lang="zh-TW" altLang="en-US" sz="1600" dirty="0" smtClean="0"/>
              <a:t>解編方式 。</a:t>
            </a:r>
            <a:endParaRPr lang="en-US" altLang="zh-TW" sz="1600" dirty="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 提供</a:t>
            </a:r>
            <a:r>
              <a:rPr lang="zh-TW" altLang="en-US" sz="1600" dirty="0"/>
              <a:t>現有人力資源</a:t>
            </a:r>
            <a:r>
              <a:rPr lang="zh-TW" altLang="en-US" sz="1600" dirty="0" smtClean="0"/>
              <a:t>資訊，影響</a:t>
            </a:r>
            <a:r>
              <a:rPr lang="zh-TW" altLang="en-US" sz="1600" dirty="0"/>
              <a:t>委外的人事管理政策</a:t>
            </a:r>
            <a:r>
              <a:rPr lang="zh-TW" altLang="en-US" sz="1600" dirty="0" smtClean="0"/>
              <a:t>等</a:t>
            </a:r>
            <a:r>
              <a:rPr lang="zh-TW" altLang="en-US" sz="1600" dirty="0"/>
              <a:t>。</a:t>
            </a:r>
            <a:endParaRPr lang="en-US" altLang="zh-TW" sz="1600" dirty="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描述、組織</a:t>
            </a:r>
            <a:r>
              <a:rPr lang="zh-TW" altLang="en-US" sz="1600" dirty="0"/>
              <a:t>圖及職位</a:t>
            </a:r>
            <a:r>
              <a:rPr lang="zh-TW" altLang="en-US" sz="1600" dirty="0" smtClean="0"/>
              <a:t>說明 、範本和表單、歷史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49</a:t>
            </a:fld>
            <a:endParaRPr lang="en" dirty="0">
              <a:solidFill>
                <a:schemeClr val="bg1"/>
              </a:solidFill>
            </a:endParaRPr>
          </a:p>
        </p:txBody>
      </p:sp>
    </p:spTree>
    <p:extLst>
      <p:ext uri="{BB962C8B-B14F-4D97-AF65-F5344CB8AC3E}">
        <p14:creationId xmlns:p14="http://schemas.microsoft.com/office/powerpoint/2010/main" val="1292916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8 – Project Quality Management</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altLang="en-US" sz="2000" b="1" dirty="0"/>
              <a:t>3 major processes:</a:t>
            </a:r>
          </a:p>
          <a:p>
            <a:pPr marL="366713" lvl="1" indent="-184150" eaLnBrk="1" hangingPunct="1">
              <a:lnSpc>
                <a:spcPct val="80000"/>
              </a:lnSpc>
              <a:defRPr/>
            </a:pPr>
            <a:r>
              <a:rPr lang="en-US" altLang="en-US" sz="1800" b="1" dirty="0"/>
              <a:t>Quality Planning</a:t>
            </a:r>
            <a:r>
              <a:rPr lang="en-US" altLang="en-US" sz="1800" dirty="0"/>
              <a:t> – identifying quality standards that are relevant to the project (Plan); Project Manager, Project Owner</a:t>
            </a:r>
          </a:p>
          <a:p>
            <a:pPr marL="366713" lvl="1" indent="-184150" eaLnBrk="1" hangingPunct="1">
              <a:lnSpc>
                <a:spcPct val="80000"/>
              </a:lnSpc>
              <a:defRPr/>
            </a:pPr>
            <a:r>
              <a:rPr lang="en-US" altLang="en-US" sz="1800" b="1" dirty="0"/>
              <a:t>Quality Assurance</a:t>
            </a:r>
            <a:r>
              <a:rPr lang="en-US" altLang="en-US" sz="1800" dirty="0"/>
              <a:t> – evaluating overall project performance to provide confidence that project will satisfy relevant quality standards (Implement or Execution); Project Team</a:t>
            </a:r>
          </a:p>
          <a:p>
            <a:pPr marL="366713" lvl="1" indent="-184150" eaLnBrk="1" hangingPunct="1">
              <a:lnSpc>
                <a:spcPct val="80000"/>
              </a:lnSpc>
              <a:defRPr/>
            </a:pPr>
            <a:r>
              <a:rPr lang="en-US" altLang="en-US" sz="1800" b="1" dirty="0"/>
              <a:t>Quality Control</a:t>
            </a:r>
            <a:r>
              <a:rPr lang="en-US" altLang="en-US" sz="1800" dirty="0"/>
              <a:t> – monitoring specific results to comply with quality standards and eliminating unsatisfactory performance causes (Check or Control); Project Manager, Project Team</a:t>
            </a:r>
          </a:p>
          <a:p>
            <a:pPr marL="723900" lvl="2" indent="-342900" eaLnBrk="1" hangingPunct="1">
              <a:lnSpc>
                <a:spcPct val="80000"/>
              </a:lnSpc>
              <a:buFont typeface="Wingdings" charset="2"/>
              <a:buChar char="§"/>
              <a:defRPr/>
            </a:pPr>
            <a:r>
              <a:rPr lang="en-US" altLang="en-US" sz="1600" dirty="0"/>
              <a:t>Compatible with ISO 9000 and 10000 series</a:t>
            </a:r>
          </a:p>
          <a:p>
            <a:pPr marL="723900" lvl="2" indent="-342900" eaLnBrk="1" hangingPunct="1">
              <a:lnSpc>
                <a:spcPct val="80000"/>
              </a:lnSpc>
              <a:buFont typeface="Wingdings" charset="2"/>
              <a:buChar char="§"/>
              <a:defRPr/>
            </a:pPr>
            <a:r>
              <a:rPr lang="en-US" altLang="en-US" sz="1600" dirty="0"/>
              <a:t>Proprietary and non-proprietary approaches (total quality management</a:t>
            </a:r>
          </a:p>
          <a:p>
            <a:pPr marL="723900" lvl="2" indent="-342900" eaLnBrk="1" hangingPunct="1">
              <a:lnSpc>
                <a:spcPct val="80000"/>
              </a:lnSpc>
              <a:buFont typeface="Wingdings" charset="2"/>
              <a:buChar char="§"/>
              <a:defRPr/>
            </a:pPr>
            <a:r>
              <a:rPr lang="en-US" altLang="en-US" sz="1600" dirty="0"/>
              <a:t>Must address the management of the project and the product of the project  </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a:t>
            </a:fld>
            <a:endParaRPr lang="en" dirty="0">
              <a:solidFill>
                <a:schemeClr val="bg1"/>
              </a:solidFill>
            </a:endParaRPr>
          </a:p>
        </p:txBody>
      </p:sp>
    </p:spTree>
    <p:extLst>
      <p:ext uri="{BB962C8B-B14F-4D97-AF65-F5344CB8AC3E}">
        <p14:creationId xmlns:p14="http://schemas.microsoft.com/office/powerpoint/2010/main" val="299435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 Project </a:t>
            </a:r>
            <a:r>
              <a:rPr lang="en-US" dirty="0" smtClean="0"/>
              <a:t>Team</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50</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先行指派 </a:t>
            </a:r>
            <a:r>
              <a:rPr lang="en-US" sz="1600" b="1" i="1" dirty="0" smtClean="0"/>
              <a:t>Pre-assignment</a:t>
            </a:r>
            <a:r>
              <a:rPr lang="zh-TW" altLang="en-US" sz="1600" b="1" i="1" dirty="0" smtClean="0"/>
              <a:t> </a:t>
            </a:r>
            <a:r>
              <a:rPr lang="mr-IN" altLang="zh-TW" sz="1600" dirty="0" smtClean="0"/>
              <a:t>–</a:t>
            </a:r>
            <a:r>
              <a:rPr lang="zh-TW" altLang="en-US" sz="1600" dirty="0"/>
              <a:t> 在建議書中已承諾，依賴特定人員的專業技能，並定義在專案章程中。</a:t>
            </a:r>
            <a:endParaRPr lang="en-US" altLang="zh-TW" sz="1600" dirty="0" smtClean="0"/>
          </a:p>
          <a:p>
            <a:pPr marL="527050" lvl="1" indent="-342900">
              <a:buClrTx/>
              <a:buFont typeface="+mj-lt"/>
              <a:buAutoNum type="arabicPeriod"/>
            </a:pPr>
            <a:r>
              <a:rPr lang="en-US" sz="1600" b="1" dirty="0"/>
              <a:t>協商 </a:t>
            </a:r>
            <a:r>
              <a:rPr lang="en-US" sz="1600" b="1" i="1" dirty="0"/>
              <a:t>Negotiation </a:t>
            </a:r>
            <a:r>
              <a:rPr lang="en-US" sz="1600" b="1" dirty="0"/>
              <a:t> </a:t>
            </a:r>
            <a:r>
              <a:rPr lang="mr-IN" altLang="zh-TW" sz="1600" dirty="0" smtClean="0"/>
              <a:t>–</a:t>
            </a:r>
            <a:r>
              <a:rPr lang="zh-TW" altLang="en-US" sz="1600" dirty="0" smtClean="0"/>
              <a:t> 有些專案所需的資源，並不向你報告。因此，你必須和部門經理，甚至其他專案經理，就他們的時間性進行協商。</a:t>
            </a:r>
            <a:endParaRPr lang="en-US" altLang="zh-TW" sz="1600" dirty="0" smtClean="0"/>
          </a:p>
          <a:p>
            <a:pPr marL="527050" lvl="1" indent="-342900">
              <a:buClrTx/>
              <a:buFont typeface="+mj-lt"/>
              <a:buAutoNum type="arabicPeriod"/>
            </a:pPr>
            <a:r>
              <a:rPr lang="zh-TW" altLang="en-US" sz="1600" b="1" dirty="0" smtClean="0"/>
              <a:t>招募</a:t>
            </a:r>
            <a:r>
              <a:rPr lang="en-US" sz="1600" b="1" dirty="0"/>
              <a:t> </a:t>
            </a:r>
            <a:r>
              <a:rPr lang="en-US" sz="1600" b="1" i="1" dirty="0" smtClean="0"/>
              <a:t>Acquisition</a:t>
            </a:r>
            <a:r>
              <a:rPr lang="zh-TW" altLang="en-US" sz="1600" b="1" i="1" dirty="0" smtClean="0"/>
              <a:t> </a:t>
            </a:r>
            <a:r>
              <a:rPr lang="mr-IN" altLang="zh-TW" sz="1600" dirty="0" smtClean="0"/>
              <a:t>–</a:t>
            </a:r>
            <a:r>
              <a:rPr lang="zh-TW" altLang="en-US" sz="1600" dirty="0" smtClean="0"/>
              <a:t> 尋求公司外部的顧問與合約商，來組成團隊。</a:t>
            </a:r>
            <a:endParaRPr lang="en-US" altLang="zh-TW" sz="1600" dirty="0"/>
          </a:p>
          <a:p>
            <a:pPr marL="527050" lvl="1" indent="-342900">
              <a:buClrTx/>
              <a:buFont typeface="+mj-lt"/>
              <a:buAutoNum type="arabicPeriod"/>
            </a:pPr>
            <a:r>
              <a:rPr lang="en-US" sz="1600" b="1" dirty="0"/>
              <a:t>虛擬團隊 </a:t>
            </a:r>
            <a:r>
              <a:rPr lang="en-US" sz="1600" b="1" i="1" dirty="0"/>
              <a:t>Virtual </a:t>
            </a:r>
            <a:r>
              <a:rPr lang="en-US" sz="1600" b="1" i="1" dirty="0" smtClean="0"/>
              <a:t>Teams</a:t>
            </a:r>
            <a:r>
              <a:rPr lang="zh-TW" altLang="en-US" sz="1600" b="1" i="1" dirty="0" smtClean="0"/>
              <a:t> </a:t>
            </a:r>
            <a:r>
              <a:rPr lang="mr-IN" altLang="zh-TW" sz="1600" dirty="0" smtClean="0"/>
              <a:t>–</a:t>
            </a:r>
            <a:r>
              <a:rPr lang="zh-TW" altLang="en-US" sz="1600" dirty="0" smtClean="0"/>
              <a:t> 團隊沒有全部在相同地點工作，使用電話、電子郵件或其他線上協同合作工具，以便一起工作。</a:t>
            </a:r>
            <a:endParaRPr lang="en-US" altLang="zh-TW" sz="1600" dirty="0"/>
          </a:p>
          <a:p>
            <a:pPr marL="527050" lvl="1" indent="-342900">
              <a:buClrTx/>
              <a:buFont typeface="+mj-lt"/>
              <a:buAutoNum type="arabicPeriod"/>
            </a:pPr>
            <a:r>
              <a:rPr lang="en-US" sz="1600" b="1" dirty="0"/>
              <a:t>多準則決策分析 </a:t>
            </a:r>
            <a:r>
              <a:rPr lang="en-US" sz="1600" b="1" i="1" dirty="0"/>
              <a:t>Multi-Criteria Decision </a:t>
            </a:r>
            <a:r>
              <a:rPr lang="en-US" sz="1600" b="1" i="1" dirty="0" smtClean="0"/>
              <a:t>Analysis</a:t>
            </a:r>
            <a:r>
              <a:rPr lang="zh-TW" altLang="en-US" sz="1600" b="1" i="1" dirty="0" smtClean="0"/>
              <a:t> </a:t>
            </a:r>
            <a:r>
              <a:rPr lang="mr-IN" altLang="zh-TW" sz="1600" dirty="0" smtClean="0"/>
              <a:t>–</a:t>
            </a:r>
            <a:r>
              <a:rPr lang="zh-TW" altLang="en-US" sz="1600" dirty="0" smtClean="0"/>
              <a:t> 根據一群因素來決定誰是專案成員，這些因素可依據專案實際需求的重要性做加權</a:t>
            </a:r>
            <a:r>
              <a:rPr lang="zh-TW" altLang="en-US" sz="1600" dirty="0"/>
              <a:t>。這些</a:t>
            </a:r>
            <a:r>
              <a:rPr lang="zh-TW" altLang="en-US" sz="1600" dirty="0" smtClean="0"/>
              <a:t>因素包括可用性、成本、經驗、能力、知識、技能、態度、和國際因素等。</a:t>
            </a:r>
            <a:endParaRPr lang="en-US" altLang="zh-TW" sz="1600" dirty="0"/>
          </a:p>
          <a:p>
            <a:pPr marL="527050" lvl="1" indent="-342900">
              <a:buClrTx/>
              <a:buFont typeface="+mj-lt"/>
              <a:buAutoNum type="arabicPeriod"/>
            </a:pPr>
            <a:endParaRPr lang="en-US" altLang="zh-TW" sz="1600" dirty="0" smtClean="0"/>
          </a:p>
        </p:txBody>
      </p:sp>
    </p:spTree>
    <p:extLst>
      <p:ext uri="{BB962C8B-B14F-4D97-AF65-F5344CB8AC3E}">
        <p14:creationId xmlns:p14="http://schemas.microsoft.com/office/powerpoint/2010/main" val="1799705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Acquire Project Team</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Tx/>
              <a:buFont typeface="+mj-lt"/>
              <a:buAutoNum type="arabicPeriod"/>
            </a:pPr>
            <a:r>
              <a:rPr lang="en-US" sz="1600" b="1" dirty="0" smtClean="0"/>
              <a:t>專案人力</a:t>
            </a:r>
            <a:r>
              <a:rPr lang="zh-TW" altLang="en-US" sz="1600" b="1" dirty="0" smtClean="0"/>
              <a:t>指</a:t>
            </a:r>
            <a:r>
              <a:rPr lang="en-US" sz="1600" b="1" dirty="0" smtClean="0"/>
              <a:t>派</a:t>
            </a:r>
            <a:r>
              <a:rPr lang="zh-TW" altLang="en-US" sz="1600" b="1" dirty="0" smtClean="0"/>
              <a:t> </a:t>
            </a:r>
            <a:r>
              <a:rPr lang="en-US" altLang="zh-TW" sz="1600" b="1" dirty="0" smtClean="0"/>
              <a:t>(</a:t>
            </a:r>
            <a:r>
              <a:rPr lang="en-US" sz="1600" b="1" i="1" dirty="0" smtClean="0"/>
              <a:t>Project </a:t>
            </a:r>
            <a:r>
              <a:rPr lang="en-US" sz="1600" b="1" i="1" dirty="0"/>
              <a:t>Staff Assignments</a:t>
            </a:r>
            <a:r>
              <a:rPr lang="en-US" altLang="zh-TW" sz="1600" b="1" dirty="0" smtClean="0"/>
              <a:t>) </a:t>
            </a:r>
            <a:r>
              <a:rPr lang="mr-IN" altLang="zh-TW" sz="1600" dirty="0" smtClean="0"/>
              <a:t>–</a:t>
            </a:r>
            <a:r>
              <a:rPr lang="en-US" altLang="zh-TW" sz="1600" dirty="0" smtClean="0"/>
              <a:t> </a:t>
            </a:r>
            <a:r>
              <a:rPr lang="zh-TW" altLang="en-US" sz="1600" dirty="0" smtClean="0"/>
              <a:t>將團隊成員指派到專案的特定角色。</a:t>
            </a:r>
            <a:endParaRPr lang="en-US" altLang="zh-TW" sz="1600" dirty="0" smtClean="0"/>
          </a:p>
          <a:p>
            <a:pPr marL="527050" indent="-342900">
              <a:buClrTx/>
              <a:buFont typeface="+mj-lt"/>
              <a:buAutoNum type="arabicPeriod"/>
            </a:pPr>
            <a:r>
              <a:rPr lang="zh-TW" altLang="en-US" sz="1600" b="1" dirty="0" smtClean="0"/>
              <a:t>資源行事曆</a:t>
            </a:r>
            <a:r>
              <a:rPr lang="en-US" altLang="zh-TW" sz="1600" b="1" dirty="0" smtClean="0"/>
              <a:t> (</a:t>
            </a:r>
            <a:r>
              <a:rPr lang="en-US" sz="1600" b="1" i="1" dirty="0"/>
              <a:t>Resource Calendars</a:t>
            </a:r>
            <a:r>
              <a:rPr lang="en-US" altLang="zh-TW" sz="1600" b="1" dirty="0" smtClean="0"/>
              <a:t>)</a:t>
            </a:r>
            <a:r>
              <a:rPr lang="en-US" altLang="zh-TW" sz="1600" b="1" dirty="0"/>
              <a:t> </a:t>
            </a:r>
            <a:r>
              <a:rPr lang="mr-IN" altLang="zh-TW" sz="1600" dirty="0"/>
              <a:t>–</a:t>
            </a:r>
            <a:r>
              <a:rPr lang="en-US" altLang="zh-TW" sz="1600" dirty="0"/>
              <a:t> </a:t>
            </a:r>
            <a:r>
              <a:rPr lang="zh-TW" altLang="en-US" sz="1600" dirty="0" smtClean="0"/>
              <a:t>確切說明專案成員何時有效。</a:t>
            </a:r>
            <a:endParaRPr lang="en-US" altLang="zh-TW" sz="1600" dirty="0" smtClean="0"/>
          </a:p>
          <a:p>
            <a:pPr marL="527050" indent="-342900">
              <a:buClrTx/>
              <a:buFont typeface="+mj-lt"/>
              <a:buAutoNum type="arabicPeriod"/>
            </a:pPr>
            <a:r>
              <a:rPr lang="zh-TW" altLang="en-US" sz="1600" b="1" dirty="0" smtClean="0"/>
              <a:t>專案</a:t>
            </a:r>
            <a:r>
              <a:rPr lang="zh-TW" altLang="en-US" sz="1600" b="1" dirty="0"/>
              <a:t>管理計畫書</a:t>
            </a:r>
            <a:r>
              <a:rPr lang="zh-TW" altLang="en-US" sz="1600" b="1" dirty="0" smtClean="0"/>
              <a:t>更新</a:t>
            </a:r>
            <a:r>
              <a:rPr lang="en-US" altLang="zh-TW" sz="1600" b="1" dirty="0" smtClean="0"/>
              <a:t> (</a:t>
            </a:r>
            <a:r>
              <a:rPr lang="en-US" sz="1600" b="1" i="1" dirty="0"/>
              <a:t>Project Management Plan Updates</a:t>
            </a:r>
            <a:r>
              <a:rPr lang="en-US" altLang="zh-TW" sz="1600" b="1" dirty="0" smtClean="0"/>
              <a:t>)</a:t>
            </a:r>
            <a:r>
              <a:rPr lang="en-US" altLang="zh-TW" sz="1600" b="1" dirty="0"/>
              <a:t> </a:t>
            </a:r>
            <a:r>
              <a:rPr lang="mr-IN" altLang="zh-TW" sz="1600" dirty="0" smtClean="0"/>
              <a:t>–</a:t>
            </a:r>
            <a:r>
              <a:rPr lang="zh-TW" altLang="en-US" sz="1600" dirty="0" smtClean="0"/>
              <a:t>在「規劃人力資源管理」期間，可能不具有全部的資訊，之後可能發現更好的團隊結構，持續以新的資訊更新你的計畫。</a:t>
            </a:r>
            <a:endParaRPr lang="en-US" altLang="zh-TW" sz="1600" b="1"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51</a:t>
            </a:fld>
            <a:endParaRPr lang="en" dirty="0">
              <a:solidFill>
                <a:schemeClr val="bg1"/>
              </a:solidFill>
            </a:endParaRPr>
          </a:p>
        </p:txBody>
      </p:sp>
    </p:spTree>
    <p:extLst>
      <p:ext uri="{BB962C8B-B14F-4D97-AF65-F5344CB8AC3E}">
        <p14:creationId xmlns:p14="http://schemas.microsoft.com/office/powerpoint/2010/main" val="16932642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9.3 Develop Project Team</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52</a:t>
            </a:fld>
            <a:endParaRPr lang="en" dirty="0">
              <a:solidFill>
                <a:schemeClr val="bg1"/>
              </a:solidFill>
            </a:endParaRPr>
          </a:p>
        </p:txBody>
      </p:sp>
      <p:sp>
        <p:nvSpPr>
          <p:cNvPr id="4" name="Rectangle 3"/>
          <p:cNvSpPr/>
          <p:nvPr/>
        </p:nvSpPr>
        <p:spPr>
          <a:xfrm>
            <a:off x="1104900" y="1339731"/>
            <a:ext cx="6724500" cy="738664"/>
          </a:xfrm>
          <a:prstGeom prst="rect">
            <a:avLst/>
          </a:prstGeom>
        </p:spPr>
        <p:txBody>
          <a:bodyPr wrap="square">
            <a:spAutoFit/>
          </a:bodyPr>
          <a:lstStyle/>
          <a:p>
            <a:r>
              <a:rPr lang="en-US" b="1" dirty="0"/>
              <a:t>9.3 Develop Project </a:t>
            </a:r>
            <a:r>
              <a:rPr lang="en-US" b="1" dirty="0" smtClean="0"/>
              <a:t>Team </a:t>
            </a:r>
            <a:r>
              <a:rPr lang="en-US" dirty="0" smtClean="0"/>
              <a:t>— The </a:t>
            </a:r>
            <a:r>
              <a:rPr lang="en-US" dirty="0"/>
              <a:t>process of improving competencies, team member interaction, and overall team environment to enhance project performance.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92951"/>
            <a:ext cx="7112000" cy="2070100"/>
          </a:xfrm>
          <a:prstGeom prst="rect">
            <a:avLst/>
          </a:prstGeom>
        </p:spPr>
      </p:pic>
    </p:spTree>
    <p:extLst>
      <p:ext uri="{BB962C8B-B14F-4D97-AF65-F5344CB8AC3E}">
        <p14:creationId xmlns:p14="http://schemas.microsoft.com/office/powerpoint/2010/main" val="556295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Project </a:t>
            </a:r>
            <a:r>
              <a:rPr lang="en-US" dirty="0" smtClean="0"/>
              <a:t>Team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53</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025175"/>
            <a:ext cx="5308600" cy="3855619"/>
          </a:xfrm>
          <a:prstGeom prst="rect">
            <a:avLst/>
          </a:prstGeom>
        </p:spPr>
      </p:pic>
    </p:spTree>
    <p:extLst>
      <p:ext uri="{BB962C8B-B14F-4D97-AF65-F5344CB8AC3E}">
        <p14:creationId xmlns:p14="http://schemas.microsoft.com/office/powerpoint/2010/main" val="1853852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Project </a:t>
            </a:r>
            <a:r>
              <a:rPr lang="en-US" dirty="0" smtClean="0"/>
              <a:t>Team</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smtClean="0"/>
              <a:t>人力資源管理計畫書</a:t>
            </a:r>
            <a:r>
              <a:rPr lang="zh-TW" altLang="en-US" sz="1600" b="1" dirty="0" smtClean="0"/>
              <a:t> </a:t>
            </a:r>
            <a:r>
              <a:rPr lang="mr-IN" altLang="zh-TW" sz="1600" dirty="0" smtClean="0"/>
              <a:t>–</a:t>
            </a:r>
            <a:r>
              <a:rPr lang="zh-TW" altLang="en-US" sz="1600" dirty="0" smtClean="0"/>
              <a:t> 提供專案</a:t>
            </a:r>
            <a:r>
              <a:rPr lang="zh-TW" altLang="en-US" sz="1600" dirty="0"/>
              <a:t>人力資源的辨識、運用、管理和最終</a:t>
            </a:r>
            <a:r>
              <a:rPr lang="zh-TW" altLang="en-US" sz="1600" dirty="0" smtClean="0"/>
              <a:t>解編方式，及專案</a:t>
            </a:r>
            <a:r>
              <a:rPr lang="zh-TW" altLang="en-US" sz="1600" dirty="0"/>
              <a:t>團隊的訓練策略及計劃</a:t>
            </a:r>
            <a:r>
              <a:rPr lang="zh-TW" altLang="en-US" sz="1600" dirty="0" smtClean="0"/>
              <a:t> 。</a:t>
            </a:r>
            <a:endParaRPr lang="en-US" altLang="zh-TW" sz="1600" dirty="0"/>
          </a:p>
          <a:p>
            <a:pPr marL="527050" lvl="1" indent="-342900">
              <a:buClr>
                <a:schemeClr val="tx1"/>
              </a:buClr>
              <a:buFont typeface="+mj-lt"/>
              <a:buAutoNum type="arabicPeriod"/>
            </a:pPr>
            <a:r>
              <a:rPr lang="en-US" sz="1600" b="1" dirty="0" smtClean="0"/>
              <a:t>專案人力</a:t>
            </a:r>
            <a:r>
              <a:rPr lang="zh-TW" altLang="en-US" sz="1600" b="1" dirty="0"/>
              <a:t>指</a:t>
            </a:r>
            <a:r>
              <a:rPr lang="en-US" sz="1600" b="1" dirty="0" smtClean="0"/>
              <a:t>派</a:t>
            </a:r>
            <a:r>
              <a:rPr lang="zh-TW" altLang="en-US" sz="1600" b="1" dirty="0" smtClean="0"/>
              <a:t> </a:t>
            </a:r>
            <a:r>
              <a:rPr lang="mr-IN" altLang="zh-TW" sz="1600" dirty="0" smtClean="0"/>
              <a:t>–</a:t>
            </a:r>
            <a:r>
              <a:rPr lang="en-US" altLang="zh-TW" sz="1600" dirty="0" smtClean="0"/>
              <a:t> </a:t>
            </a:r>
            <a:r>
              <a:rPr lang="zh-TW" altLang="en-US" sz="1600" dirty="0"/>
              <a:t>將團隊成員指派到專案的</a:t>
            </a:r>
            <a:r>
              <a:rPr lang="zh-TW" altLang="en-US" sz="1600" dirty="0" smtClean="0"/>
              <a:t>特定角色。</a:t>
            </a:r>
            <a:endParaRPr lang="en-US" altLang="zh-TW" sz="1600" dirty="0" smtClean="0"/>
          </a:p>
          <a:p>
            <a:pPr marL="527050" lvl="1" indent="-342900">
              <a:buClr>
                <a:schemeClr val="tx1"/>
              </a:buClr>
              <a:buFont typeface="+mj-lt"/>
              <a:buAutoNum type="arabicPeriod"/>
            </a:pPr>
            <a:r>
              <a:rPr lang="zh-TW" altLang="en-US" sz="1600" b="1" dirty="0" smtClean="0"/>
              <a:t>資源行事曆 </a:t>
            </a:r>
            <a:r>
              <a:rPr lang="mr-IN" altLang="zh-TW" sz="1600" dirty="0" smtClean="0"/>
              <a:t>–</a:t>
            </a:r>
            <a:r>
              <a:rPr lang="en-US" altLang="zh-TW" sz="1600" dirty="0" smtClean="0"/>
              <a:t> </a:t>
            </a:r>
            <a:r>
              <a:rPr lang="zh-TW" altLang="en-US" sz="1600" dirty="0"/>
              <a:t>確切說明專案成員何時有效</a:t>
            </a:r>
            <a:r>
              <a:rPr lang="zh-TW" altLang="en-US" sz="1600" dirty="0" smtClean="0"/>
              <a:t>。</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54</a:t>
            </a:fld>
            <a:endParaRPr lang="en" dirty="0">
              <a:solidFill>
                <a:schemeClr val="bg1"/>
              </a:solidFill>
            </a:endParaRPr>
          </a:p>
        </p:txBody>
      </p:sp>
    </p:spTree>
    <p:extLst>
      <p:ext uri="{BB962C8B-B14F-4D97-AF65-F5344CB8AC3E}">
        <p14:creationId xmlns:p14="http://schemas.microsoft.com/office/powerpoint/2010/main" val="1477414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Project </a:t>
            </a:r>
            <a:r>
              <a:rPr lang="en-US" dirty="0" smtClean="0"/>
              <a:t>Team</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55</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人際關係技巧 </a:t>
            </a:r>
            <a:r>
              <a:rPr lang="en-US" sz="1600" b="1" i="1" dirty="0"/>
              <a:t>Interpersonal </a:t>
            </a:r>
            <a:r>
              <a:rPr lang="en-US" sz="1600" b="1" i="1" dirty="0" smtClean="0"/>
              <a:t>Skills</a:t>
            </a:r>
            <a:r>
              <a:rPr lang="zh-TW" altLang="en-US" sz="1600" b="1" i="1" dirty="0" smtClean="0"/>
              <a:t> </a:t>
            </a:r>
            <a:r>
              <a:rPr lang="mr-IN" altLang="zh-TW" sz="1600" dirty="0" smtClean="0"/>
              <a:t>–</a:t>
            </a:r>
            <a:r>
              <a:rPr lang="zh-TW" altLang="en-US" sz="1600" dirty="0" smtClean="0"/>
              <a:t> </a:t>
            </a:r>
            <a:r>
              <a:rPr lang="zh-TW" altLang="en-US" sz="1600" dirty="0"/>
              <a:t>又稱</a:t>
            </a:r>
            <a:r>
              <a:rPr lang="zh-TW" altLang="en-US" sz="1600" dirty="0" smtClean="0"/>
              <a:t>“柔性技巧</a:t>
            </a:r>
            <a:r>
              <a:rPr lang="zh-TW" altLang="en-US" sz="1600" dirty="0"/>
              <a:t>”，</a:t>
            </a:r>
            <a:r>
              <a:rPr lang="zh-TW" altLang="en-US" sz="1600" dirty="0" smtClean="0"/>
              <a:t>包含領導統御、團隊強化、激勵、溝通、影響力、協商、決策、信任強化、輔導和衝突管理等。</a:t>
            </a:r>
            <a:endParaRPr lang="en-US" altLang="zh-TW" sz="1600" dirty="0" smtClean="0"/>
          </a:p>
          <a:p>
            <a:pPr marL="527050" lvl="1" indent="-342900">
              <a:buClrTx/>
              <a:buFont typeface="+mj-lt"/>
              <a:buAutoNum type="arabicPeriod"/>
            </a:pPr>
            <a:r>
              <a:rPr lang="en-US" sz="1600" b="1" dirty="0"/>
              <a:t>訓練 </a:t>
            </a:r>
            <a:r>
              <a:rPr lang="en-US" sz="1600" b="1" i="1" dirty="0" smtClean="0"/>
              <a:t>Training</a:t>
            </a:r>
            <a:r>
              <a:rPr lang="zh-TW" altLang="en-US" sz="1600" b="1" i="1" dirty="0" smtClean="0"/>
              <a:t> </a:t>
            </a:r>
            <a:r>
              <a:rPr lang="mr-IN" altLang="zh-TW" sz="1600" dirty="0" smtClean="0"/>
              <a:t>–</a:t>
            </a:r>
            <a:r>
              <a:rPr lang="zh-TW" altLang="en-US" sz="1600" dirty="0" smtClean="0"/>
              <a:t> 對專案成員缺乏執行任務的技能，必須訓練他們。用規劃足夠的時間與預算，確保訓練能落實。</a:t>
            </a:r>
            <a:endParaRPr lang="en-US" altLang="zh-TW" sz="1600" dirty="0"/>
          </a:p>
          <a:p>
            <a:pPr marL="527050" lvl="1" indent="-342900">
              <a:buClrTx/>
              <a:buFont typeface="+mj-lt"/>
              <a:buAutoNum type="arabicPeriod"/>
            </a:pPr>
            <a:r>
              <a:rPr lang="en-US" sz="1600" b="1" dirty="0"/>
              <a:t>團隊建立活動 </a:t>
            </a:r>
            <a:r>
              <a:rPr lang="en-US" sz="1600" b="1" i="1" dirty="0"/>
              <a:t>Team-Building </a:t>
            </a:r>
            <a:r>
              <a:rPr lang="en-US" sz="1600" b="1" i="1" dirty="0" smtClean="0"/>
              <a:t>Activities</a:t>
            </a:r>
            <a:r>
              <a:rPr lang="zh-TW" altLang="en-US" sz="1600" b="1" i="1" dirty="0" smtClean="0"/>
              <a:t> </a:t>
            </a:r>
            <a:r>
              <a:rPr lang="mr-IN" altLang="zh-TW" sz="1600" dirty="0" smtClean="0"/>
              <a:t>–</a:t>
            </a:r>
            <a:r>
              <a:rPr lang="en-US" altLang="zh-TW" sz="1600" dirty="0" smtClean="0"/>
              <a:t>Bruce</a:t>
            </a:r>
            <a:r>
              <a:rPr lang="zh-TW" altLang="en-US" sz="1600" dirty="0" smtClean="0"/>
              <a:t> </a:t>
            </a:r>
            <a:r>
              <a:rPr lang="en-US" altLang="zh-TW" sz="1600" dirty="0" smtClean="0"/>
              <a:t>Tuckman</a:t>
            </a:r>
            <a:r>
              <a:rPr lang="zh-TW" altLang="en-US" sz="1600" dirty="0" smtClean="0"/>
              <a:t>的團隊發展五階段：形成期、震盪期、規範期、表現期和休整期。</a:t>
            </a:r>
            <a:endParaRPr lang="en-US" altLang="zh-TW" sz="1600" dirty="0"/>
          </a:p>
          <a:p>
            <a:pPr marL="527050" lvl="1" indent="-342900">
              <a:buClrTx/>
              <a:buFont typeface="+mj-lt"/>
              <a:buAutoNum type="arabicPeriod"/>
            </a:pPr>
            <a:r>
              <a:rPr lang="en-US" sz="1600" b="1" dirty="0"/>
              <a:t>基本規則 </a:t>
            </a:r>
            <a:r>
              <a:rPr lang="en-US" sz="1600" b="1" i="1" dirty="0"/>
              <a:t>Ground </a:t>
            </a:r>
            <a:r>
              <a:rPr lang="en-US" sz="1600" b="1" i="1" dirty="0" smtClean="0"/>
              <a:t>Rules</a:t>
            </a:r>
            <a:r>
              <a:rPr lang="zh-TW" altLang="en-US" sz="1600" b="1" i="1" dirty="0" smtClean="0"/>
              <a:t> </a:t>
            </a:r>
            <a:r>
              <a:rPr lang="mr-IN" altLang="zh-TW" sz="1600" dirty="0" smtClean="0"/>
              <a:t>–</a:t>
            </a:r>
            <a:r>
              <a:rPr lang="zh-TW" altLang="en-US" sz="1600" dirty="0" smtClean="0"/>
              <a:t> </a:t>
            </a:r>
            <a:r>
              <a:rPr lang="zh-TW" altLang="en-US" sz="1600" dirty="0"/>
              <a:t>儘早制定並遵守明確的規則，可減少誤解，提高</a:t>
            </a:r>
            <a:r>
              <a:rPr lang="zh-TW" altLang="en-US" sz="1600" dirty="0" smtClean="0"/>
              <a:t>生產力，</a:t>
            </a:r>
            <a:r>
              <a:rPr lang="zh-TW" altLang="en-US" sz="1600" dirty="0"/>
              <a:t> 規則建立後，</a:t>
            </a:r>
            <a:r>
              <a:rPr lang="zh-TW" altLang="en-US" sz="1600" dirty="0" smtClean="0"/>
              <a:t>全體</a:t>
            </a:r>
            <a:r>
              <a:rPr lang="zh-TW" altLang="en-US" sz="1600" dirty="0"/>
              <a:t>專案團隊成員都必須遵守 </a:t>
            </a:r>
            <a:r>
              <a:rPr lang="zh-TW" altLang="en-US" sz="1600" dirty="0" smtClean="0"/>
              <a:t>。</a:t>
            </a:r>
            <a:endParaRPr lang="en-US" altLang="zh-TW" sz="1600" dirty="0"/>
          </a:p>
          <a:p>
            <a:pPr marL="527050" lvl="1" indent="-342900">
              <a:buClrTx/>
              <a:buFont typeface="+mj-lt"/>
              <a:buAutoNum type="arabicPeriod"/>
            </a:pPr>
            <a:r>
              <a:rPr lang="zh-TW" altLang="en-US" sz="1600" b="1" dirty="0" smtClean="0"/>
              <a:t>同處工作</a:t>
            </a:r>
            <a:r>
              <a:rPr lang="en-US" sz="1600" b="1" dirty="0"/>
              <a:t> </a:t>
            </a:r>
            <a:r>
              <a:rPr lang="en-US" sz="1600" b="1" i="1" dirty="0" smtClean="0"/>
              <a:t>Co-location</a:t>
            </a:r>
            <a:r>
              <a:rPr lang="zh-TW" altLang="en-US" sz="1600" b="1" i="1" dirty="0" smtClean="0"/>
              <a:t> </a:t>
            </a:r>
            <a:r>
              <a:rPr lang="mr-IN" altLang="zh-TW" sz="1600" dirty="0" smtClean="0"/>
              <a:t>–</a:t>
            </a:r>
            <a:r>
              <a:rPr lang="zh-TW" altLang="en-US" sz="1600" dirty="0" smtClean="0"/>
              <a:t> 讓團隊同處於一個場所，可以增強</a:t>
            </a:r>
            <a:r>
              <a:rPr lang="zh-TW" altLang="en-US" sz="1600" dirty="0"/>
              <a:t>團隊工作能力 </a:t>
            </a:r>
            <a:r>
              <a:rPr lang="zh-TW" altLang="en-US" sz="1600" dirty="0" smtClean="0"/>
              <a:t>。</a:t>
            </a:r>
            <a:endParaRPr lang="en-US" altLang="zh-TW" sz="1600" dirty="0"/>
          </a:p>
          <a:p>
            <a:pPr marL="527050" lvl="1" indent="-342900">
              <a:buClrTx/>
              <a:buFont typeface="+mj-lt"/>
              <a:buAutoNum type="arabicPeriod"/>
            </a:pPr>
            <a:r>
              <a:rPr lang="en-US" sz="1600" b="1" dirty="0"/>
              <a:t>表彰與獎勵 </a:t>
            </a:r>
            <a:r>
              <a:rPr lang="en-US" sz="1600" b="1" i="1" dirty="0"/>
              <a:t>Recognition and </a:t>
            </a:r>
            <a:r>
              <a:rPr lang="en-US" sz="1600" b="1" i="1" dirty="0" smtClean="0"/>
              <a:t>Rewards</a:t>
            </a:r>
            <a:r>
              <a:rPr lang="zh-TW" altLang="en-US" sz="1600" b="1" i="1" dirty="0" smtClean="0"/>
              <a:t> </a:t>
            </a:r>
            <a:r>
              <a:rPr lang="mr-IN" altLang="zh-TW" sz="1600" dirty="0" smtClean="0"/>
              <a:t>–</a:t>
            </a:r>
            <a:r>
              <a:rPr lang="zh-TW" altLang="en-US" sz="1600" dirty="0" smtClean="0"/>
              <a:t> 讓團隊保持主動積極的最佳方式，</a:t>
            </a:r>
            <a:r>
              <a:rPr lang="zh-TW" altLang="en-US" sz="1600" dirty="0"/>
              <a:t> 被獎勵者感受到滿足其重要需求時，才是有效的獎勵 </a:t>
            </a:r>
            <a:r>
              <a:rPr lang="zh-TW" altLang="en-US" sz="1600" dirty="0" smtClean="0"/>
              <a:t>。</a:t>
            </a:r>
            <a:endParaRPr lang="en-US" altLang="zh-TW" sz="1600" dirty="0" smtClean="0"/>
          </a:p>
          <a:p>
            <a:pPr marL="527050" lvl="1" indent="-342900">
              <a:buClrTx/>
              <a:buFont typeface="+mj-lt"/>
              <a:buAutoNum type="arabicPeriod"/>
            </a:pPr>
            <a:r>
              <a:rPr lang="en-US" sz="1600" b="1" dirty="0"/>
              <a:t>人員評量工具 </a:t>
            </a:r>
            <a:r>
              <a:rPr lang="en-US" sz="1600" b="1" i="1" dirty="0"/>
              <a:t>Personnel Assessment </a:t>
            </a:r>
            <a:r>
              <a:rPr lang="en-US" sz="1600" b="1" i="1" dirty="0" smtClean="0"/>
              <a:t>Tools</a:t>
            </a:r>
            <a:r>
              <a:rPr lang="zh-TW" altLang="en-US" sz="1600" b="1" i="1" dirty="0" smtClean="0"/>
              <a:t> </a:t>
            </a:r>
            <a:r>
              <a:rPr lang="mr-IN" altLang="zh-TW" sz="1600" dirty="0" smtClean="0"/>
              <a:t>–</a:t>
            </a:r>
            <a:r>
              <a:rPr lang="zh-TW" altLang="en-US" sz="1600" dirty="0" smtClean="0"/>
              <a:t> </a:t>
            </a:r>
            <a:r>
              <a:rPr lang="zh-TW" altLang="en-US" sz="1600" dirty="0"/>
              <a:t>評量團隊的偏好，志向，團隊成員如何處理及組織資訊，如何制定決策</a:t>
            </a:r>
            <a:r>
              <a:rPr lang="zh-TW" altLang="en-US" sz="1600" dirty="0" smtClean="0"/>
              <a:t>，如何</a:t>
            </a:r>
            <a:r>
              <a:rPr lang="zh-TW" altLang="en-US" sz="1600" dirty="0"/>
              <a:t>與人交往</a:t>
            </a:r>
            <a:r>
              <a:rPr lang="zh-TW" altLang="en-US" sz="1600" dirty="0" smtClean="0"/>
              <a:t>。</a:t>
            </a:r>
            <a:r>
              <a:rPr lang="zh-TW" altLang="en-US" sz="1600" dirty="0"/>
              <a:t> 評量</a:t>
            </a:r>
            <a:r>
              <a:rPr lang="zh-TW" altLang="en-US" sz="1600" dirty="0" smtClean="0"/>
              <a:t>工具有態度</a:t>
            </a:r>
            <a:r>
              <a:rPr lang="zh-TW" altLang="en-US" sz="1600" dirty="0"/>
              <a:t>評量，特殊評估，結構化面談，能力測試及</a:t>
            </a:r>
            <a:r>
              <a:rPr lang="zh-TW" altLang="en-US" sz="1600" dirty="0" smtClean="0"/>
              <a:t>焦點小組 </a:t>
            </a:r>
            <a:r>
              <a:rPr lang="en-US" altLang="zh-TW" sz="1600" dirty="0" smtClean="0"/>
              <a:t>(focus</a:t>
            </a:r>
            <a:r>
              <a:rPr lang="zh-TW" altLang="en-US" sz="1600" dirty="0" smtClean="0"/>
              <a:t> </a:t>
            </a:r>
            <a:r>
              <a:rPr lang="en-US" altLang="zh-TW" sz="1600" dirty="0" smtClean="0"/>
              <a:t>group)</a:t>
            </a:r>
            <a:endParaRPr lang="en-US" altLang="zh-TW" sz="1600" dirty="0"/>
          </a:p>
        </p:txBody>
      </p:sp>
    </p:spTree>
    <p:extLst>
      <p:ext uri="{BB962C8B-B14F-4D97-AF65-F5344CB8AC3E}">
        <p14:creationId xmlns:p14="http://schemas.microsoft.com/office/powerpoint/2010/main" val="12765517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Project Team</a:t>
            </a:r>
            <a:r>
              <a:rPr lang="zh-TW" altLang="en-US" dirty="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a:t>團隊績效評估 </a:t>
            </a:r>
            <a:r>
              <a:rPr lang="en-US" sz="1600" b="1" i="1" dirty="0"/>
              <a:t>Team Performance </a:t>
            </a:r>
            <a:r>
              <a:rPr lang="en-US" sz="1600" b="1" i="1" dirty="0" smtClean="0"/>
              <a:t>Assessments</a:t>
            </a:r>
            <a:r>
              <a:rPr lang="zh-TW" altLang="en-US" sz="1600" b="1" i="1" dirty="0" smtClean="0"/>
              <a:t> </a:t>
            </a:r>
            <a:r>
              <a:rPr lang="mr-IN" altLang="zh-TW" sz="1600" dirty="0" smtClean="0"/>
              <a:t>–</a:t>
            </a:r>
            <a:r>
              <a:rPr lang="zh-TW" altLang="en-US" sz="1600" dirty="0" smtClean="0"/>
              <a:t> 依據專案目標、時程績效和成本績效來評估，專案團隊績效的指標可能有</a:t>
            </a:r>
            <a:r>
              <a:rPr lang="zh-TW" altLang="en-US" sz="1600" dirty="0"/>
              <a:t>個人技能的改善 </a:t>
            </a:r>
            <a:r>
              <a:rPr lang="zh-TW" altLang="en-US" sz="1600" dirty="0" smtClean="0"/>
              <a:t>、團隊</a:t>
            </a:r>
            <a:r>
              <a:rPr lang="zh-TW" altLang="en-US" sz="1600" dirty="0"/>
              <a:t>職能的</a:t>
            </a:r>
            <a:r>
              <a:rPr lang="zh-TW" altLang="en-US" sz="1600" dirty="0" smtClean="0"/>
              <a:t>改進及降低</a:t>
            </a:r>
            <a:r>
              <a:rPr lang="zh-TW" altLang="en-US" sz="1600" dirty="0"/>
              <a:t>員工</a:t>
            </a:r>
            <a:r>
              <a:rPr lang="zh-TW" altLang="en-US" sz="1600" dirty="0" smtClean="0"/>
              <a:t>流失率等。</a:t>
            </a:r>
            <a:endParaRPr lang="en-US" altLang="zh-TW" sz="1600" dirty="0"/>
          </a:p>
          <a:p>
            <a:pPr marL="527050" indent="-342900">
              <a:buClr>
                <a:schemeClr val="tx1"/>
              </a:buClr>
              <a:buFont typeface="+mj-lt"/>
              <a:buAutoNum type="arabicPeriod"/>
            </a:pPr>
            <a:r>
              <a:rPr lang="en-US" sz="1600" b="1" dirty="0" smtClean="0"/>
              <a:t>企業環境因素更新</a:t>
            </a:r>
            <a:r>
              <a:rPr lang="en-US" sz="1600" b="1" dirty="0"/>
              <a:t> </a:t>
            </a:r>
            <a:r>
              <a:rPr lang="en-US" sz="1600" b="1" i="1" dirty="0"/>
              <a:t>Enterprise Environmental Factors </a:t>
            </a:r>
            <a:r>
              <a:rPr lang="en-US" sz="1600" b="1" i="1" dirty="0" smtClean="0"/>
              <a:t>Updates</a:t>
            </a:r>
            <a:r>
              <a:rPr lang="zh-TW" altLang="en-US" sz="1600" b="1" i="1" dirty="0" smtClean="0"/>
              <a:t> </a:t>
            </a:r>
            <a:r>
              <a:rPr lang="mr-IN" altLang="zh-TW" sz="1600" dirty="0"/>
              <a:t>–</a:t>
            </a:r>
            <a:r>
              <a:rPr lang="zh-TW" altLang="en-US" sz="1600" dirty="0" smtClean="0"/>
              <a:t>更新公司的個人訓練和技能</a:t>
            </a:r>
            <a:r>
              <a:rPr lang="zh-TW" altLang="en-US" sz="1600" dirty="0"/>
              <a:t>評估記錄。</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56</a:t>
            </a:fld>
            <a:endParaRPr lang="en" dirty="0">
              <a:solidFill>
                <a:schemeClr val="bg1"/>
              </a:solidFill>
            </a:endParaRPr>
          </a:p>
        </p:txBody>
      </p:sp>
    </p:spTree>
    <p:extLst>
      <p:ext uri="{BB962C8B-B14F-4D97-AF65-F5344CB8AC3E}">
        <p14:creationId xmlns:p14="http://schemas.microsoft.com/office/powerpoint/2010/main" val="202107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Interpersonal</a:t>
            </a:r>
            <a:r>
              <a:rPr lang="zh-TW" altLang="en-US" dirty="0" smtClean="0"/>
              <a:t> </a:t>
            </a:r>
            <a:r>
              <a:rPr lang="en-US" altLang="zh-TW" dirty="0" smtClean="0"/>
              <a:t>Skills</a:t>
            </a:r>
            <a:r>
              <a:rPr lang="zh-TW" altLang="en-US" dirty="0" smtClean="0"/>
              <a:t> 人際關係技巧</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357188" lvl="1" indent="-357188">
              <a:buClrTx/>
              <a:buFont typeface="+mj-lt"/>
              <a:buAutoNum type="arabicPeriod"/>
            </a:pPr>
            <a:r>
              <a:rPr lang="zh-TW" altLang="en-US" sz="1600" b="1" dirty="0" smtClean="0"/>
              <a:t>領導統御</a:t>
            </a:r>
            <a:r>
              <a:rPr lang="en-US" sz="1600" b="1" dirty="0"/>
              <a:t> </a:t>
            </a:r>
            <a:r>
              <a:rPr lang="en-US" sz="1600" b="1" dirty="0" smtClean="0"/>
              <a:t>Leadership </a:t>
            </a:r>
            <a:r>
              <a:rPr lang="mr-IN" altLang="zh-TW" sz="1600" dirty="0" smtClean="0"/>
              <a:t>–</a:t>
            </a:r>
            <a:r>
              <a:rPr lang="zh-TW" altLang="en-US" sz="1600" dirty="0" smtClean="0"/>
              <a:t> 給予團隊追求的目標，並協助他們看到其所作所為的價值。</a:t>
            </a:r>
            <a:endParaRPr lang="en-US" altLang="zh-TW" sz="1600" dirty="0" smtClean="0"/>
          </a:p>
          <a:p>
            <a:pPr marL="357188" lvl="1" indent="-357188">
              <a:buClrTx/>
              <a:buFont typeface="+mj-lt"/>
              <a:buAutoNum type="arabicPeriod"/>
            </a:pPr>
            <a:r>
              <a:rPr lang="zh-TW" altLang="en-US" sz="1600" b="1" dirty="0" smtClean="0"/>
              <a:t>團隊強化</a:t>
            </a:r>
            <a:r>
              <a:rPr lang="en-US" altLang="zh-TW" sz="1600" b="1" dirty="0"/>
              <a:t> </a:t>
            </a:r>
            <a:r>
              <a:rPr lang="en-US" altLang="zh-TW" sz="1600" b="1" dirty="0" smtClean="0"/>
              <a:t>Team-building</a:t>
            </a:r>
            <a:r>
              <a:rPr lang="zh-TW" altLang="en-US" sz="1600" b="1" i="1" dirty="0" smtClean="0"/>
              <a:t> </a:t>
            </a:r>
            <a:r>
              <a:rPr lang="mr-IN" altLang="zh-TW" sz="1600" dirty="0" smtClean="0"/>
              <a:t>–</a:t>
            </a:r>
            <a:r>
              <a:rPr lang="zh-TW" altLang="en-US" sz="1600" dirty="0" smtClean="0"/>
              <a:t> 協助團隊成員學習彼此依靠，相互</a:t>
            </a:r>
            <a:r>
              <a:rPr lang="zh-TW" altLang="en-US" sz="1600" dirty="0"/>
              <a:t>信任。</a:t>
            </a:r>
            <a:endParaRPr lang="en-US" altLang="zh-TW" sz="1600" dirty="0"/>
          </a:p>
          <a:p>
            <a:pPr marL="357188" lvl="1" indent="-357188">
              <a:buClrTx/>
              <a:buFont typeface="+mj-lt"/>
              <a:buAutoNum type="arabicPeriod"/>
            </a:pPr>
            <a:r>
              <a:rPr lang="zh-TW" altLang="en-US" sz="1600" b="1" dirty="0" smtClean="0"/>
              <a:t>激勵</a:t>
            </a:r>
            <a:r>
              <a:rPr lang="en-US" altLang="zh-TW" sz="1600" b="1" dirty="0"/>
              <a:t> </a:t>
            </a:r>
            <a:r>
              <a:rPr lang="en-US" altLang="zh-TW" sz="1600" b="1" dirty="0" smtClean="0"/>
              <a:t>Motivation</a:t>
            </a:r>
            <a:r>
              <a:rPr lang="zh-TW" altLang="en-US" sz="1600" b="1" dirty="0" smtClean="0"/>
              <a:t> </a:t>
            </a:r>
            <a:r>
              <a:rPr lang="mr-IN" altLang="zh-TW" sz="1600" dirty="0" smtClean="0"/>
              <a:t>–</a:t>
            </a:r>
            <a:r>
              <a:rPr lang="zh-TW" altLang="en-US" sz="1600" dirty="0" smtClean="0"/>
              <a:t> 協助團隊成員對工作感到滿意，適時給予鼓勵。</a:t>
            </a:r>
            <a:endParaRPr lang="en-US" altLang="zh-TW" sz="1600" dirty="0"/>
          </a:p>
          <a:p>
            <a:pPr marL="357188" lvl="1" indent="-357188">
              <a:buClrTx/>
              <a:buFont typeface="+mj-lt"/>
              <a:buAutoNum type="arabicPeriod"/>
            </a:pPr>
            <a:r>
              <a:rPr lang="zh-TW" altLang="en-US" sz="1600" b="1" dirty="0" smtClean="0"/>
              <a:t>溝通</a:t>
            </a:r>
            <a:r>
              <a:rPr lang="en-US" altLang="zh-TW" sz="1600" b="1" i="1" dirty="0"/>
              <a:t> </a:t>
            </a:r>
            <a:r>
              <a:rPr lang="en-US" altLang="zh-TW" sz="1600" b="1" i="1" dirty="0" smtClean="0"/>
              <a:t>Communication</a:t>
            </a:r>
            <a:r>
              <a:rPr lang="zh-TW" altLang="en-US" sz="1600" b="1" i="1" dirty="0" smtClean="0"/>
              <a:t> </a:t>
            </a:r>
            <a:r>
              <a:rPr lang="mr-IN" altLang="zh-TW" sz="1600" dirty="0" smtClean="0"/>
              <a:t>–</a:t>
            </a:r>
            <a:r>
              <a:rPr lang="zh-TW" altLang="en-US" sz="1600" dirty="0" smtClean="0"/>
              <a:t> 除了知道要做什麼，還得讓團隊成員了解為什麼要這樣決定，讓他們感受到所有的決策都是誠實而公開的。</a:t>
            </a:r>
            <a:endParaRPr lang="en-US" altLang="zh-TW" sz="1600" dirty="0"/>
          </a:p>
          <a:p>
            <a:pPr marL="357188" lvl="1" indent="-357188">
              <a:buClrTx/>
              <a:buFont typeface="+mj-lt"/>
              <a:buAutoNum type="arabicPeriod"/>
            </a:pPr>
            <a:r>
              <a:rPr lang="zh-TW" altLang="en-US" sz="1600" b="1" dirty="0" smtClean="0"/>
              <a:t>影響力</a:t>
            </a:r>
            <a:r>
              <a:rPr lang="en-US" altLang="zh-TW" sz="1600" b="1" dirty="0"/>
              <a:t> </a:t>
            </a:r>
            <a:r>
              <a:rPr lang="en-US" altLang="zh-TW" sz="1600" b="1" dirty="0" smtClean="0"/>
              <a:t>Influencing</a:t>
            </a:r>
            <a:r>
              <a:rPr lang="zh-TW" altLang="en-US" sz="1600" b="1" dirty="0" smtClean="0"/>
              <a:t> </a:t>
            </a:r>
            <a:r>
              <a:rPr lang="mr-IN" altLang="zh-TW" sz="1600" dirty="0" smtClean="0"/>
              <a:t>–</a:t>
            </a:r>
            <a:r>
              <a:rPr lang="zh-TW" altLang="en-US" sz="1600" dirty="0" smtClean="0"/>
              <a:t> 運用你和團隊成員的關係，讓他們協同合作，為專案做出好的決策。</a:t>
            </a:r>
            <a:endParaRPr lang="en-US" altLang="zh-TW" sz="1600" dirty="0" smtClean="0"/>
          </a:p>
          <a:p>
            <a:pPr marL="357188" lvl="1" indent="-357188">
              <a:buClrTx/>
              <a:buFont typeface="+mj-lt"/>
              <a:buAutoNum type="arabicPeriod"/>
            </a:pPr>
            <a:r>
              <a:rPr lang="zh-TW" altLang="en-US" sz="1600" b="1" dirty="0" smtClean="0"/>
              <a:t>政治與文化意識</a:t>
            </a:r>
            <a:r>
              <a:rPr lang="en-US" altLang="zh-TW" sz="1600" b="1" dirty="0" smtClean="0"/>
              <a:t> Political and Cultural Awareness </a:t>
            </a:r>
            <a:r>
              <a:rPr lang="mr-IN" altLang="zh-TW" sz="1600" dirty="0" smtClean="0"/>
              <a:t>–</a:t>
            </a:r>
            <a:r>
              <a:rPr lang="zh-TW" altLang="en-US" sz="1600" dirty="0" smtClean="0"/>
              <a:t> 了解團隊成員以及他們的背景。</a:t>
            </a:r>
            <a:endParaRPr lang="en-US" altLang="zh-TW" sz="1600" dirty="0" smtClean="0"/>
          </a:p>
          <a:p>
            <a:pPr marL="357188" lvl="1" indent="-357188">
              <a:buClrTx/>
              <a:buFont typeface="+mj-lt"/>
              <a:buAutoNum type="arabicPeriod"/>
            </a:pPr>
            <a:r>
              <a:rPr lang="zh-TW" altLang="en-US" sz="1600" b="1" dirty="0" smtClean="0"/>
              <a:t>協商</a:t>
            </a:r>
            <a:r>
              <a:rPr lang="en-US" altLang="zh-TW" sz="1600" b="1" dirty="0" smtClean="0"/>
              <a:t> Negotiation</a:t>
            </a:r>
            <a:r>
              <a:rPr lang="mr-IN" altLang="zh-TW" sz="1600" dirty="0"/>
              <a:t> </a:t>
            </a:r>
            <a:r>
              <a:rPr lang="mr-IN" altLang="zh-TW" sz="1600" dirty="0" smtClean="0"/>
              <a:t>–</a:t>
            </a:r>
            <a:r>
              <a:rPr lang="zh-TW" altLang="en-US" sz="1600" dirty="0" smtClean="0"/>
              <a:t> 傾聽協商雙方的意見，讓每個人對彼此的觀點有所了解，並知道你正針對問題尋找一個公正客觀的解法。</a:t>
            </a:r>
            <a:endParaRPr lang="en-US" altLang="zh-TW" sz="1600" b="1" dirty="0" smtClean="0"/>
          </a:p>
          <a:p>
            <a:pPr marL="357188" lvl="1" indent="-357188">
              <a:buClrTx/>
              <a:buFont typeface="+mj-lt"/>
              <a:buAutoNum type="arabicPeriod"/>
            </a:pPr>
            <a:r>
              <a:rPr lang="zh-TW" altLang="en-US" sz="1600" b="1" dirty="0" smtClean="0"/>
              <a:t>決策</a:t>
            </a:r>
            <a:r>
              <a:rPr lang="en-US" altLang="zh-TW" sz="1600" b="1" dirty="0" smtClean="0"/>
              <a:t> Decision-Making</a:t>
            </a:r>
            <a:r>
              <a:rPr lang="mr-IN" altLang="zh-TW" sz="1600" dirty="0"/>
              <a:t> </a:t>
            </a:r>
            <a:r>
              <a:rPr lang="mr-IN" altLang="zh-TW" sz="1600" dirty="0" smtClean="0"/>
              <a:t>–</a:t>
            </a:r>
            <a:r>
              <a:rPr lang="zh-TW" altLang="en-US" sz="1600" dirty="0"/>
              <a:t>利用</a:t>
            </a:r>
            <a:r>
              <a:rPr lang="zh-TW" altLang="en-US" sz="1600" dirty="0" smtClean="0"/>
              <a:t>指揮</a:t>
            </a:r>
            <a:r>
              <a:rPr lang="en-US" altLang="zh-TW" sz="1600" dirty="0" smtClean="0"/>
              <a:t> (Command)</a:t>
            </a:r>
            <a:r>
              <a:rPr lang="zh-TW" altLang="en-US" sz="1600" dirty="0" smtClean="0"/>
              <a:t>／諮詢</a:t>
            </a:r>
            <a:r>
              <a:rPr lang="en-US" altLang="zh-TW" sz="1600" dirty="0" smtClean="0"/>
              <a:t> (Consultation)</a:t>
            </a:r>
            <a:r>
              <a:rPr lang="zh-TW" altLang="en-US" sz="1600" dirty="0" smtClean="0"/>
              <a:t>／合議</a:t>
            </a:r>
            <a:r>
              <a:rPr lang="en-US" altLang="zh-TW" sz="1600" dirty="0" smtClean="0"/>
              <a:t> (Consensus)</a:t>
            </a:r>
            <a:r>
              <a:rPr lang="zh-TW" altLang="en-US" sz="1600" dirty="0" smtClean="0"/>
              <a:t>處理</a:t>
            </a:r>
            <a:r>
              <a:rPr lang="zh-TW" altLang="en-US" sz="1600" dirty="0"/>
              <a:t>專案</a:t>
            </a:r>
            <a:r>
              <a:rPr lang="zh-TW" altLang="en-US" sz="1600" dirty="0" smtClean="0"/>
              <a:t>議題。</a:t>
            </a:r>
            <a:endParaRPr lang="en-US" altLang="zh-TW" sz="1600" b="1" dirty="0" smtClean="0"/>
          </a:p>
          <a:p>
            <a:pPr marL="357188" lvl="1" indent="-357188">
              <a:buClrTx/>
              <a:buFont typeface="+mj-lt"/>
              <a:buAutoNum type="arabicPeriod"/>
            </a:pPr>
            <a:r>
              <a:rPr lang="zh-TW" altLang="en-US" sz="1600" b="1" dirty="0" smtClean="0"/>
              <a:t>信任強化</a:t>
            </a:r>
            <a:r>
              <a:rPr lang="zh-TW" altLang="en-US" sz="1600" b="1" dirty="0"/>
              <a:t> </a:t>
            </a:r>
            <a:r>
              <a:rPr lang="en-US" altLang="zh-TW" sz="1600" b="1" dirty="0" smtClean="0"/>
              <a:t>Trust Building</a:t>
            </a:r>
            <a:r>
              <a:rPr lang="zh-TW" altLang="en-US" sz="1600" b="1" dirty="0" smtClean="0"/>
              <a:t> </a:t>
            </a:r>
            <a:r>
              <a:rPr lang="mr-IN" altLang="zh-TW" sz="1600" dirty="0" smtClean="0"/>
              <a:t>–</a:t>
            </a:r>
            <a:r>
              <a:rPr lang="zh-TW" altLang="en-US" sz="1600" dirty="0" smtClean="0"/>
              <a:t> 所有</a:t>
            </a:r>
            <a:r>
              <a:rPr lang="zh-TW" altLang="en-US" sz="1600" dirty="0"/>
              <a:t>利害關係人共享資訊，互相信賴</a:t>
            </a:r>
            <a:r>
              <a:rPr lang="en" sz="1600" dirty="0"/>
              <a:t>. </a:t>
            </a:r>
          </a:p>
          <a:p>
            <a:pPr marL="357188" lvl="1" indent="-357188">
              <a:buClrTx/>
              <a:buFont typeface="+mj-lt"/>
              <a:buAutoNum type="arabicPeriod"/>
            </a:pPr>
            <a:r>
              <a:rPr lang="zh-TW" altLang="en-US" sz="1600" b="1" dirty="0" smtClean="0"/>
              <a:t>輔導 </a:t>
            </a:r>
            <a:r>
              <a:rPr lang="en-US" altLang="zh-TW" sz="1600" b="1" dirty="0" smtClean="0"/>
              <a:t>Coaching</a:t>
            </a:r>
            <a:r>
              <a:rPr lang="zh-TW" altLang="en-US" sz="1600" b="1" dirty="0" smtClean="0"/>
              <a:t> </a:t>
            </a:r>
            <a:r>
              <a:rPr lang="mr-IN" altLang="zh-TW" sz="1600" dirty="0" smtClean="0"/>
              <a:t>–</a:t>
            </a:r>
            <a:r>
              <a:rPr lang="zh-TW" altLang="en-US" sz="1600" dirty="0" smtClean="0"/>
              <a:t> 指導</a:t>
            </a:r>
            <a:r>
              <a:rPr lang="zh-TW" altLang="en-US" sz="1600" dirty="0"/>
              <a:t>團隊更加精通他們的</a:t>
            </a:r>
            <a:r>
              <a:rPr lang="zh-TW" altLang="en-US" sz="1600" dirty="0" smtClean="0"/>
              <a:t>工作。</a:t>
            </a:r>
            <a:endParaRPr lang="en-US" altLang="zh-TW" sz="1600" b="1" dirty="0" smtClean="0"/>
          </a:p>
          <a:p>
            <a:pPr marL="357188" lvl="1" indent="-357188">
              <a:buClrTx/>
              <a:buFont typeface="+mj-lt"/>
              <a:buAutoNum type="arabicPeriod"/>
            </a:pPr>
            <a:endParaRPr lang="en-US" altLang="zh-TW" sz="1600" dirty="0"/>
          </a:p>
        </p:txBody>
      </p:sp>
    </p:spTree>
    <p:extLst>
      <p:ext uri="{BB962C8B-B14F-4D97-AF65-F5344CB8AC3E}">
        <p14:creationId xmlns:p14="http://schemas.microsoft.com/office/powerpoint/2010/main" val="15908853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Conflict</a:t>
            </a:r>
            <a:r>
              <a:rPr lang="zh-TW" altLang="en-US" dirty="0" smtClean="0"/>
              <a:t> </a:t>
            </a:r>
            <a:r>
              <a:rPr lang="en-US" altLang="zh-TW" dirty="0" smtClean="0"/>
              <a:t>Management</a:t>
            </a:r>
            <a:r>
              <a:rPr lang="zh-TW" altLang="en-US" dirty="0" smtClean="0"/>
              <a:t> 衝突管理</a:t>
            </a:r>
            <a:endParaRPr lang="en-US" dirty="0"/>
          </a:p>
        </p:txBody>
      </p:sp>
      <p:sp>
        <p:nvSpPr>
          <p:cNvPr id="3" name="Text Placeholder 2"/>
          <p:cNvSpPr>
            <a:spLocks noGrp="1"/>
          </p:cNvSpPr>
          <p:nvPr>
            <p:ph type="body" idx="1"/>
          </p:nvPr>
        </p:nvSpPr>
        <p:spPr/>
        <p:txBody>
          <a:bodyPr/>
          <a:lstStyle/>
          <a:p>
            <a:r>
              <a:rPr lang="zh-TW" altLang="en-US" sz="1600" b="1" dirty="0" smtClean="0"/>
              <a:t>衝突發生的幾個常見的理由：</a:t>
            </a:r>
            <a:endParaRPr lang="en-US" altLang="zh-TW" sz="1600" b="1" dirty="0" smtClean="0"/>
          </a:p>
          <a:p>
            <a:pPr marL="492125" indent="-328613">
              <a:buClrTx/>
              <a:buFont typeface="+mj-lt"/>
              <a:buAutoNum type="arabicPeriod"/>
            </a:pPr>
            <a:r>
              <a:rPr lang="zh-TW" altLang="en-US" sz="1400" dirty="0" smtClean="0"/>
              <a:t>資源</a:t>
            </a:r>
            <a:endParaRPr lang="en-US" altLang="zh-TW" sz="1400" dirty="0" smtClean="0"/>
          </a:p>
          <a:p>
            <a:pPr marL="492125" indent="-328613">
              <a:buClrTx/>
              <a:buFont typeface="+mj-lt"/>
              <a:buAutoNum type="arabicPeriod"/>
            </a:pPr>
            <a:r>
              <a:rPr lang="zh-TW" altLang="en-US" sz="1400" dirty="0" smtClean="0"/>
              <a:t>優先性</a:t>
            </a:r>
            <a:endParaRPr lang="en-US" altLang="zh-TW" sz="1400" dirty="0" smtClean="0"/>
          </a:p>
          <a:p>
            <a:pPr marL="492125" indent="-328613">
              <a:buClrTx/>
              <a:buFont typeface="+mj-lt"/>
              <a:buAutoNum type="arabicPeriod"/>
            </a:pPr>
            <a:r>
              <a:rPr lang="zh-TW" altLang="en-US" sz="1400" dirty="0" smtClean="0"/>
              <a:t>時程</a:t>
            </a:r>
            <a:endParaRPr lang="en-US" altLang="zh-TW" sz="1400" dirty="0" smtClean="0"/>
          </a:p>
          <a:p>
            <a:pPr marL="492125" indent="-328613">
              <a:buClrTx/>
              <a:buFont typeface="+mj-lt"/>
              <a:buAutoNum type="arabicPeriod"/>
            </a:pPr>
            <a:r>
              <a:rPr lang="zh-TW" altLang="en-US" sz="1400" dirty="0" smtClean="0"/>
              <a:t>人格特質</a:t>
            </a:r>
            <a:endParaRPr lang="en-US" altLang="zh-TW" sz="1400" dirty="0" smtClean="0"/>
          </a:p>
          <a:p>
            <a:pPr marL="492125" indent="-328613">
              <a:buClrTx/>
              <a:buFont typeface="+mj-lt"/>
              <a:buAutoNum type="arabicPeriod"/>
            </a:pPr>
            <a:r>
              <a:rPr lang="zh-TW" altLang="en-US" sz="1400" dirty="0" smtClean="0"/>
              <a:t>成本</a:t>
            </a:r>
            <a:endParaRPr lang="en-US" altLang="zh-TW" sz="1400" dirty="0" smtClean="0"/>
          </a:p>
          <a:p>
            <a:pPr marL="492125" indent="-328613">
              <a:buClrTx/>
              <a:buFont typeface="+mj-lt"/>
              <a:buAutoNum type="arabicPeriod"/>
            </a:pPr>
            <a:r>
              <a:rPr lang="zh-TW" altLang="en-US" sz="1400" dirty="0" smtClean="0"/>
              <a:t>技術觀點</a:t>
            </a:r>
            <a:endParaRPr lang="en-US" sz="1400" dirty="0"/>
          </a:p>
        </p:txBody>
      </p:sp>
      <p:sp>
        <p:nvSpPr>
          <p:cNvPr id="4" name="Text Placeholder 3"/>
          <p:cNvSpPr>
            <a:spLocks noGrp="1"/>
          </p:cNvSpPr>
          <p:nvPr>
            <p:ph type="body" idx="2"/>
          </p:nvPr>
        </p:nvSpPr>
        <p:spPr/>
        <p:txBody>
          <a:bodyPr/>
          <a:lstStyle/>
          <a:p>
            <a:r>
              <a:rPr lang="zh-TW" altLang="en-US" sz="1600" b="1" dirty="0" smtClean="0"/>
              <a:t>如何解決衝突：</a:t>
            </a:r>
            <a:endParaRPr lang="en-US" altLang="zh-TW" sz="1600" b="1" dirty="0" smtClean="0"/>
          </a:p>
          <a:p>
            <a:pPr marL="541338" indent="-334963">
              <a:buClrTx/>
              <a:buFont typeface="+mj-lt"/>
              <a:buAutoNum type="arabicPeriod"/>
            </a:pPr>
            <a:r>
              <a:rPr lang="zh-TW" altLang="en-US" sz="1400" dirty="0" smtClean="0"/>
              <a:t>面對</a:t>
            </a:r>
            <a:r>
              <a:rPr lang="en-US" sz="1400" dirty="0" smtClean="0"/>
              <a:t>(</a:t>
            </a:r>
            <a:r>
              <a:rPr lang="en-US" altLang="zh-TW" sz="1400" dirty="0" smtClean="0"/>
              <a:t>Confrontation</a:t>
            </a:r>
            <a:r>
              <a:rPr lang="en-US" sz="1400" dirty="0" smtClean="0"/>
              <a:t>/</a:t>
            </a:r>
            <a:r>
              <a:rPr lang="en-US" altLang="zh-TW" sz="1400" dirty="0" smtClean="0"/>
              <a:t>Problem</a:t>
            </a:r>
            <a:r>
              <a:rPr lang="zh-TW" altLang="en-US" sz="1400" dirty="0" smtClean="0"/>
              <a:t> </a:t>
            </a:r>
            <a:r>
              <a:rPr lang="en-US" altLang="zh-TW" sz="1400" dirty="0" smtClean="0"/>
              <a:t>Solving</a:t>
            </a:r>
            <a:r>
              <a:rPr lang="en-US" sz="1400" dirty="0" smtClean="0"/>
              <a:t>)</a:t>
            </a:r>
            <a:r>
              <a:rPr lang="zh-TW" altLang="en-US" sz="1400" dirty="0" smtClean="0"/>
              <a:t> </a:t>
            </a:r>
            <a:r>
              <a:rPr lang="mr-IN" altLang="zh-TW" sz="1400" dirty="0" smtClean="0"/>
              <a:t>–</a:t>
            </a:r>
            <a:r>
              <a:rPr lang="zh-TW" altLang="en-US" sz="1400" dirty="0" smtClean="0"/>
              <a:t> 面對問題進而解決問題。</a:t>
            </a:r>
            <a:endParaRPr lang="en-US" altLang="zh-TW" sz="1400" dirty="0" smtClean="0"/>
          </a:p>
          <a:p>
            <a:pPr marL="541338" indent="-334963">
              <a:buClrTx/>
              <a:buFont typeface="+mj-lt"/>
              <a:buAutoNum type="arabicPeriod"/>
            </a:pPr>
            <a:r>
              <a:rPr lang="en-US" sz="1400" dirty="0"/>
              <a:t>妥協/調和(Compromise/Reconcile</a:t>
            </a:r>
            <a:r>
              <a:rPr lang="en-US" sz="1400" dirty="0" smtClean="0"/>
              <a:t>)</a:t>
            </a:r>
            <a:r>
              <a:rPr lang="zh-TW" altLang="en-US" sz="1400" dirty="0" smtClean="0"/>
              <a:t> </a:t>
            </a:r>
            <a:r>
              <a:rPr lang="mr-IN" altLang="zh-TW" sz="1400" dirty="0"/>
              <a:t>–</a:t>
            </a:r>
            <a:r>
              <a:rPr lang="zh-TW" altLang="en-US" sz="1400" dirty="0"/>
              <a:t> 尋求各方均有某種程度滿意的解決方案，暫時或部分解決衝突。</a:t>
            </a:r>
            <a:endParaRPr lang="en-US" sz="1400" dirty="0" smtClean="0"/>
          </a:p>
          <a:p>
            <a:pPr marL="541338" indent="-334963">
              <a:buClrTx/>
              <a:buFont typeface="+mj-lt"/>
              <a:buAutoNum type="arabicPeriod"/>
            </a:pPr>
            <a:r>
              <a:rPr lang="zh-TW" altLang="en-US" sz="1400" dirty="0" smtClean="0"/>
              <a:t>協同合作</a:t>
            </a:r>
            <a:r>
              <a:rPr lang="en-US" sz="1400" dirty="0"/>
              <a:t>(</a:t>
            </a:r>
            <a:r>
              <a:rPr lang="en-US" sz="1400" dirty="0" smtClean="0"/>
              <a:t>Collaborate)</a:t>
            </a:r>
            <a:r>
              <a:rPr lang="zh-TW" altLang="en-US" sz="1400" dirty="0" smtClean="0"/>
              <a:t> </a:t>
            </a:r>
            <a:r>
              <a:rPr lang="mr-IN" altLang="zh-TW" sz="1400" dirty="0"/>
              <a:t>–</a:t>
            </a:r>
            <a:r>
              <a:rPr lang="zh-TW" altLang="en-US" sz="1400" dirty="0"/>
              <a:t> </a:t>
            </a:r>
            <a:r>
              <a:rPr lang="zh-TW" altLang="en-US" sz="1400" dirty="0" smtClean="0"/>
              <a:t>容納的觀點彼此的觀點和看法，與他人合作。</a:t>
            </a:r>
            <a:endParaRPr lang="en-US" altLang="zh-TW" sz="1400" dirty="0" smtClean="0"/>
          </a:p>
          <a:p>
            <a:pPr marL="541338" indent="-334963">
              <a:buClrTx/>
              <a:buFont typeface="+mj-lt"/>
              <a:buAutoNum type="arabicPeriod"/>
            </a:pPr>
            <a:r>
              <a:rPr lang="zh-TW" altLang="en-US" sz="1400" dirty="0" smtClean="0"/>
              <a:t>安撫／</a:t>
            </a:r>
            <a:r>
              <a:rPr lang="en-US" sz="1400" dirty="0" smtClean="0"/>
              <a:t>接納</a:t>
            </a:r>
            <a:r>
              <a:rPr lang="en-US" sz="1400" dirty="0"/>
              <a:t>(Smooth/Accommodate</a:t>
            </a:r>
            <a:r>
              <a:rPr lang="en-US" sz="1400" dirty="0" smtClean="0"/>
              <a:t>)</a:t>
            </a:r>
            <a:r>
              <a:rPr lang="zh-TW" altLang="en-US" sz="1400" dirty="0" smtClean="0"/>
              <a:t> </a:t>
            </a:r>
            <a:r>
              <a:rPr lang="mr-IN" altLang="zh-TW" sz="1400" dirty="0"/>
              <a:t>–</a:t>
            </a:r>
            <a:r>
              <a:rPr lang="zh-TW" altLang="en-US" sz="1400" dirty="0"/>
              <a:t> 強調相同處而非差異處；維持和諧關係。</a:t>
            </a:r>
            <a:endParaRPr lang="en-US" altLang="zh-TW" sz="1400" dirty="0" smtClean="0"/>
          </a:p>
          <a:p>
            <a:pPr marL="541338" indent="-334963">
              <a:buClrTx/>
              <a:buFont typeface="+mj-lt"/>
              <a:buAutoNum type="arabicPeriod"/>
            </a:pPr>
            <a:r>
              <a:rPr lang="zh-TW" altLang="en-US" sz="1400" dirty="0" smtClean="0"/>
              <a:t>強制</a:t>
            </a:r>
            <a:r>
              <a:rPr lang="en-US" sz="1400" dirty="0" smtClean="0"/>
              <a:t>/</a:t>
            </a:r>
            <a:r>
              <a:rPr lang="en-US" sz="1400" dirty="0"/>
              <a:t>命令(Force/Direct</a:t>
            </a:r>
            <a:r>
              <a:rPr lang="en-US" sz="1400" dirty="0" smtClean="0"/>
              <a:t>)</a:t>
            </a:r>
            <a:r>
              <a:rPr lang="zh-TW" altLang="en-US" sz="1400" dirty="0" smtClean="0"/>
              <a:t> </a:t>
            </a:r>
            <a:r>
              <a:rPr lang="mr-IN" altLang="zh-TW" sz="1400" dirty="0"/>
              <a:t>–</a:t>
            </a:r>
            <a:r>
              <a:rPr lang="zh-TW" altLang="en-US" sz="1400" dirty="0"/>
              <a:t> 透過權力地位</a:t>
            </a:r>
            <a:r>
              <a:rPr lang="zh-TW" altLang="en-US" sz="1400" dirty="0" smtClean="0"/>
              <a:t>強制執行</a:t>
            </a:r>
            <a:r>
              <a:rPr lang="zh-TW" altLang="en-US" sz="1400" dirty="0"/>
              <a:t>，解決緊急情況。</a:t>
            </a:r>
            <a:endParaRPr lang="en-US" altLang="zh-TW" sz="1400" dirty="0" smtClean="0"/>
          </a:p>
          <a:p>
            <a:pPr marL="541338" indent="-334963">
              <a:buClrTx/>
              <a:buFont typeface="+mj-lt"/>
              <a:buAutoNum type="arabicPeriod"/>
            </a:pPr>
            <a:r>
              <a:rPr lang="en-US" sz="1400" dirty="0"/>
              <a:t>擱置/迴避(Withdraw/Avoid</a:t>
            </a:r>
            <a:r>
              <a:rPr lang="en-US" sz="1400" dirty="0" smtClean="0"/>
              <a:t>)</a:t>
            </a:r>
            <a:r>
              <a:rPr lang="zh-TW" altLang="en-US" sz="1400" dirty="0" smtClean="0"/>
              <a:t> </a:t>
            </a:r>
            <a:r>
              <a:rPr lang="mr-IN" altLang="zh-TW" sz="1400" dirty="0"/>
              <a:t>–</a:t>
            </a:r>
            <a:r>
              <a:rPr lang="zh-TW" altLang="en-US" sz="1400" dirty="0"/>
              <a:t> 從實際或潛在的衝突中離開</a:t>
            </a:r>
            <a:r>
              <a:rPr lang="en-US" altLang="zh-TW" sz="1400" dirty="0"/>
              <a:t>;</a:t>
            </a:r>
            <a:r>
              <a:rPr lang="zh-TW" altLang="en-US" sz="1400" dirty="0"/>
              <a:t>延期做更好的準備或由別人解決。</a:t>
            </a:r>
            <a:endParaRPr lang="en-US"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58</a:t>
            </a:fld>
            <a:endParaRPr lang="en" dirty="0">
              <a:solidFill>
                <a:schemeClr val="bg1"/>
              </a:solidFill>
            </a:endParaRPr>
          </a:p>
        </p:txBody>
      </p:sp>
    </p:spTree>
    <p:extLst>
      <p:ext uri="{BB962C8B-B14F-4D97-AF65-F5344CB8AC3E}">
        <p14:creationId xmlns:p14="http://schemas.microsoft.com/office/powerpoint/2010/main" val="1680388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Leadership</a:t>
            </a:r>
            <a:r>
              <a:rPr lang="zh-TW" altLang="en-US" dirty="0" smtClean="0"/>
              <a:t> 領導統御</a:t>
            </a:r>
            <a:endParaRPr lang="en-US" dirty="0"/>
          </a:p>
        </p:txBody>
      </p:sp>
      <p:sp>
        <p:nvSpPr>
          <p:cNvPr id="3" name="Text Placeholder 2"/>
          <p:cNvSpPr>
            <a:spLocks noGrp="1"/>
          </p:cNvSpPr>
          <p:nvPr>
            <p:ph type="body" idx="1"/>
          </p:nvPr>
        </p:nvSpPr>
        <p:spPr>
          <a:xfrm>
            <a:off x="1101374" y="1311550"/>
            <a:ext cx="7574411" cy="3537900"/>
          </a:xfrm>
        </p:spPr>
        <p:txBody>
          <a:bodyPr/>
          <a:lstStyle/>
          <a:p>
            <a:r>
              <a:rPr lang="zh-TW" altLang="en-US" sz="1600" b="1" dirty="0" smtClean="0"/>
              <a:t>專案經理一般使用的 </a:t>
            </a:r>
            <a:r>
              <a:rPr lang="en-US" altLang="zh-TW" sz="1600" b="1" dirty="0" smtClean="0"/>
              <a:t>5</a:t>
            </a:r>
            <a:r>
              <a:rPr lang="zh-TW" altLang="en-US" sz="1600" b="1" dirty="0" smtClean="0"/>
              <a:t> 種權利：</a:t>
            </a:r>
            <a:endParaRPr lang="en-US" altLang="zh-TW" sz="1600" b="1" dirty="0" smtClean="0"/>
          </a:p>
          <a:p>
            <a:pPr marL="492125" indent="-328613">
              <a:buClrTx/>
              <a:buFont typeface="+mj-lt"/>
              <a:buAutoNum type="arabicPeriod"/>
            </a:pPr>
            <a:r>
              <a:rPr lang="zh-TW" altLang="en-US" sz="1400" dirty="0" smtClean="0"/>
              <a:t>法定權</a:t>
            </a:r>
            <a:r>
              <a:rPr lang="en-US" altLang="zh-TW" sz="1400" dirty="0" smtClean="0"/>
              <a:t> legitimate power</a:t>
            </a:r>
            <a:r>
              <a:rPr lang="zh-TW" altLang="en-US" sz="1400" dirty="0" smtClean="0"/>
              <a:t> </a:t>
            </a:r>
            <a:r>
              <a:rPr lang="mr-IN" altLang="zh-TW" sz="1400" dirty="0" smtClean="0"/>
              <a:t>–</a:t>
            </a:r>
            <a:r>
              <a:rPr lang="zh-TW" altLang="en-US" sz="1400" dirty="0" smtClean="0"/>
              <a:t> 制派工作給專案成員的權力。在矩陣式組織中，專案經理沒有法定權。</a:t>
            </a:r>
            <a:endParaRPr lang="en-US" altLang="zh-TW" sz="1400" dirty="0" smtClean="0"/>
          </a:p>
          <a:p>
            <a:pPr marL="492125" indent="-328613">
              <a:buClrTx/>
              <a:buFont typeface="+mj-lt"/>
              <a:buAutoNum type="arabicPeriod"/>
            </a:pPr>
            <a:r>
              <a:rPr lang="zh-TW" altLang="en-US" sz="1400" dirty="0" smtClean="0"/>
              <a:t>獎勵權</a:t>
            </a:r>
            <a:r>
              <a:rPr lang="en-US" altLang="zh-TW" sz="1400" dirty="0" smtClean="0"/>
              <a:t> reward power </a:t>
            </a:r>
            <a:r>
              <a:rPr lang="mr-IN" altLang="zh-TW" sz="1400" dirty="0" smtClean="0"/>
              <a:t>–</a:t>
            </a:r>
            <a:r>
              <a:rPr lang="en-US" altLang="zh-TW" sz="1400" dirty="0" smtClean="0"/>
              <a:t> </a:t>
            </a:r>
            <a:r>
              <a:rPr lang="zh-TW" altLang="en-US" sz="1400" dirty="0" smtClean="0"/>
              <a:t>以獎金或其他獎賞來激勵團隊成員。</a:t>
            </a:r>
            <a:endParaRPr lang="en-US" altLang="zh-TW" sz="1400" dirty="0" smtClean="0"/>
          </a:p>
          <a:p>
            <a:pPr marL="492125" indent="-328613">
              <a:buClrTx/>
              <a:buFont typeface="+mj-lt"/>
              <a:buAutoNum type="arabicPeriod"/>
            </a:pPr>
            <a:r>
              <a:rPr lang="zh-TW" altLang="en-US" sz="1400" dirty="0" smtClean="0"/>
              <a:t>專家權</a:t>
            </a:r>
            <a:r>
              <a:rPr lang="en-US" altLang="zh-TW" sz="1400" dirty="0" smtClean="0"/>
              <a:t> expert power</a:t>
            </a:r>
            <a:r>
              <a:rPr lang="zh-TW" altLang="en-US" sz="1400" dirty="0" smtClean="0"/>
              <a:t> </a:t>
            </a:r>
            <a:r>
              <a:rPr lang="mr-IN" altLang="zh-TW" sz="1400" dirty="0" smtClean="0"/>
              <a:t>–</a:t>
            </a:r>
            <a:r>
              <a:rPr lang="zh-TW" altLang="en-US" sz="1400" dirty="0" smtClean="0"/>
              <a:t> 團隊因特定領域上的專業素養而尊敬你、信任你。</a:t>
            </a:r>
            <a:endParaRPr lang="en-US" altLang="zh-TW" sz="1400" dirty="0" smtClean="0"/>
          </a:p>
          <a:p>
            <a:pPr marL="492125" indent="-328613">
              <a:buClrTx/>
              <a:buFont typeface="+mj-lt"/>
              <a:buAutoNum type="arabicPeriod"/>
            </a:pPr>
            <a:r>
              <a:rPr lang="zh-TW" altLang="en-US" sz="1400" dirty="0" smtClean="0"/>
              <a:t>參照權</a:t>
            </a:r>
            <a:r>
              <a:rPr lang="en-US" altLang="zh-TW" sz="1400" dirty="0" smtClean="0"/>
              <a:t> referent power</a:t>
            </a:r>
            <a:r>
              <a:rPr lang="zh-TW" altLang="en-US" sz="1400" dirty="0" smtClean="0"/>
              <a:t> </a:t>
            </a:r>
            <a:r>
              <a:rPr lang="mr-IN" altLang="zh-TW" sz="1400" dirty="0" smtClean="0"/>
              <a:t>–</a:t>
            </a:r>
            <a:r>
              <a:rPr lang="zh-TW" altLang="en-US" sz="1400" dirty="0" smtClean="0"/>
              <a:t> 你代表公司裡某個更高指紋或權力之人行使權力。</a:t>
            </a:r>
            <a:endParaRPr lang="en-US" altLang="zh-TW" sz="1400" dirty="0" smtClean="0"/>
          </a:p>
          <a:p>
            <a:pPr marL="492125" indent="-328613">
              <a:buClrTx/>
              <a:buFont typeface="+mj-lt"/>
              <a:buAutoNum type="arabicPeriod"/>
            </a:pPr>
            <a:r>
              <a:rPr lang="zh-TW" altLang="en-US" sz="1400" dirty="0" smtClean="0"/>
              <a:t>懲罰權</a:t>
            </a:r>
            <a:r>
              <a:rPr lang="en-US" altLang="zh-TW" sz="1400" dirty="0" smtClean="0"/>
              <a:t> punishment power</a:t>
            </a:r>
            <a:r>
              <a:rPr lang="zh-TW" altLang="en-US" sz="1400" dirty="0" smtClean="0"/>
              <a:t> </a:t>
            </a:r>
            <a:r>
              <a:rPr lang="mr-IN" altLang="zh-TW" sz="1400" dirty="0" smtClean="0"/>
              <a:t>–</a:t>
            </a:r>
            <a:r>
              <a:rPr lang="zh-TW" altLang="en-US" sz="1400" dirty="0" smtClean="0"/>
              <a:t> 糾正團隊成員的不良行為。必須一對一且私下進行。</a:t>
            </a:r>
            <a:endParaRPr lang="en-US"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59</a:t>
            </a:fld>
            <a:endParaRPr lang="en" dirty="0">
              <a:solidFill>
                <a:schemeClr val="bg1"/>
              </a:solidFill>
            </a:endParaRPr>
          </a:p>
        </p:txBody>
      </p:sp>
    </p:spTree>
    <p:extLst>
      <p:ext uri="{BB962C8B-B14F-4D97-AF65-F5344CB8AC3E}">
        <p14:creationId xmlns:p14="http://schemas.microsoft.com/office/powerpoint/2010/main" val="123275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8.1 Plan Quality Management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a:t>
            </a:fld>
            <a:endParaRPr lang="en" dirty="0">
              <a:solidFill>
                <a:schemeClr val="bg1"/>
              </a:solidFill>
            </a:endParaRPr>
          </a:p>
        </p:txBody>
      </p:sp>
      <p:sp>
        <p:nvSpPr>
          <p:cNvPr id="4" name="Rectangle 3"/>
          <p:cNvSpPr/>
          <p:nvPr/>
        </p:nvSpPr>
        <p:spPr>
          <a:xfrm>
            <a:off x="1104900" y="1355207"/>
            <a:ext cx="6724500" cy="738664"/>
          </a:xfrm>
          <a:prstGeom prst="rect">
            <a:avLst/>
          </a:prstGeom>
        </p:spPr>
        <p:txBody>
          <a:bodyPr wrap="square">
            <a:spAutoFit/>
          </a:bodyPr>
          <a:lstStyle/>
          <a:p>
            <a:r>
              <a:rPr lang="en-US" b="1" dirty="0">
                <a:latin typeface="HelveticaNeue" charset="0"/>
              </a:rPr>
              <a:t>8.1 Plan Quality </a:t>
            </a:r>
            <a:r>
              <a:rPr lang="en-US" b="1" dirty="0" smtClean="0">
                <a:latin typeface="HelveticaNeue" charset="0"/>
              </a:rPr>
              <a:t>Management </a:t>
            </a:r>
            <a:r>
              <a:rPr lang="en-US" dirty="0" smtClean="0">
                <a:latin typeface="HelveticaNeue" charset="0"/>
              </a:rPr>
              <a:t>—</a:t>
            </a:r>
            <a:r>
              <a:rPr lang="en-US" dirty="0">
                <a:latin typeface="HelveticaNeue" charset="0"/>
              </a:rPr>
              <a:t>The process of identifying quality requirements and/or standards for the project and its deliverables and documenting how the project will demonstrate compliance with quality requirements.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423903"/>
            <a:ext cx="7023100" cy="2171700"/>
          </a:xfrm>
          <a:prstGeom prst="rect">
            <a:avLst/>
          </a:prstGeom>
        </p:spPr>
      </p:pic>
    </p:spTree>
    <p:extLst>
      <p:ext uri="{BB962C8B-B14F-4D97-AF65-F5344CB8AC3E}">
        <p14:creationId xmlns:p14="http://schemas.microsoft.com/office/powerpoint/2010/main" val="1428782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Theory of Motivation and Organization</a:t>
            </a:r>
            <a:r>
              <a:rPr lang="zh-TW" altLang="en-US" dirty="0"/>
              <a:t> 激勵和組織理論</a:t>
            </a:r>
            <a:endParaRPr lang="en-US" dirty="0"/>
          </a:p>
        </p:txBody>
      </p:sp>
      <p:sp>
        <p:nvSpPr>
          <p:cNvPr id="3" name="Text Placeholder 2"/>
          <p:cNvSpPr>
            <a:spLocks noGrp="1"/>
          </p:cNvSpPr>
          <p:nvPr>
            <p:ph type="body" idx="1"/>
          </p:nvPr>
        </p:nvSpPr>
        <p:spPr>
          <a:xfrm>
            <a:off x="1101386" y="1114781"/>
            <a:ext cx="3681900" cy="3537900"/>
          </a:xfrm>
        </p:spPr>
        <p:txBody>
          <a:bodyPr/>
          <a:lstStyle/>
          <a:p>
            <a:r>
              <a:rPr lang="zh-TW" altLang="en-US" sz="1600" b="1" dirty="0" smtClean="0"/>
              <a:t>衝突發生的幾個常見的理由：</a:t>
            </a:r>
            <a:endParaRPr lang="en-US" altLang="zh-TW" sz="1600" b="1" dirty="0" smtClean="0"/>
          </a:p>
          <a:p>
            <a:pPr marL="492125" indent="-328613">
              <a:buClrTx/>
              <a:buFont typeface="+mj-lt"/>
              <a:buAutoNum type="arabicPeriod"/>
            </a:pPr>
            <a:r>
              <a:rPr lang="zh-TW" altLang="en-US" sz="1400" dirty="0"/>
              <a:t>馬斯洛理論</a:t>
            </a:r>
            <a:r>
              <a:rPr lang="en-US" altLang="zh-TW" sz="1400" dirty="0"/>
              <a:t> Maslow’s theory</a:t>
            </a:r>
            <a:r>
              <a:rPr lang="zh-TW" altLang="en-US" sz="1400" dirty="0"/>
              <a:t> </a:t>
            </a:r>
            <a:r>
              <a:rPr lang="mr-IN" altLang="zh-TW" sz="1400" dirty="0" smtClean="0"/>
              <a:t>–</a:t>
            </a:r>
            <a:r>
              <a:rPr lang="zh-TW" altLang="en-US" sz="1400" dirty="0" smtClean="0"/>
              <a:t>人們知道較低階的需求被滿足，才會搭乘較高階的「自我實現」的需求。</a:t>
            </a:r>
            <a:endParaRPr lang="en-US" altLang="zh-TW" sz="1400" dirty="0"/>
          </a:p>
          <a:p>
            <a:pPr marL="492125" indent="-328613">
              <a:buClrTx/>
              <a:buFont typeface="+mj-lt"/>
              <a:buAutoNum type="arabicPeriod"/>
            </a:pPr>
            <a:r>
              <a:rPr lang="en-US" altLang="zh-TW" sz="1400" dirty="0"/>
              <a:t>Herzberg</a:t>
            </a:r>
            <a:r>
              <a:rPr lang="zh-TW" altLang="en-US" sz="1400" dirty="0"/>
              <a:t>的激勵</a:t>
            </a:r>
            <a:r>
              <a:rPr lang="en-US" altLang="zh-TW" sz="1400" dirty="0"/>
              <a:t>-</a:t>
            </a:r>
            <a:r>
              <a:rPr lang="zh-TW" altLang="en-US" sz="1400" dirty="0"/>
              <a:t>保健理論</a:t>
            </a:r>
            <a:r>
              <a:rPr lang="en-US" altLang="zh-TW" sz="1400" dirty="0"/>
              <a:t> Motivation-Hygiene Theory </a:t>
            </a:r>
            <a:r>
              <a:rPr lang="mr-IN" altLang="zh-TW" sz="1400" dirty="0" smtClean="0"/>
              <a:t>–</a:t>
            </a:r>
            <a:r>
              <a:rPr lang="zh-TW" altLang="en-US" sz="1400" dirty="0" smtClean="0"/>
              <a:t> 除非保健因素（如薪資與工作保障）被滿足，否則很難去激勵別人。</a:t>
            </a:r>
            <a:endParaRPr lang="en-US" altLang="zh-TW" sz="1400" dirty="0"/>
          </a:p>
          <a:p>
            <a:pPr marL="492125" indent="-328613">
              <a:buClrTx/>
              <a:buFont typeface="+mj-lt"/>
              <a:buAutoNum type="arabicPeriod"/>
            </a:pPr>
            <a:r>
              <a:rPr lang="en-US" altLang="zh-TW" sz="1400" dirty="0"/>
              <a:t>McGregor</a:t>
            </a:r>
            <a:r>
              <a:rPr lang="zh-TW" altLang="en-US" sz="1400" dirty="0"/>
              <a:t>的</a:t>
            </a:r>
            <a:r>
              <a:rPr lang="en-US" altLang="zh-TW" sz="1400" dirty="0"/>
              <a:t>X</a:t>
            </a:r>
            <a:r>
              <a:rPr lang="zh-TW" altLang="en-US" sz="1400" dirty="0"/>
              <a:t>理論</a:t>
            </a:r>
            <a:r>
              <a:rPr lang="en-US" altLang="zh-TW" sz="1400" dirty="0"/>
              <a:t>Y</a:t>
            </a:r>
            <a:r>
              <a:rPr lang="zh-TW" altLang="en-US" sz="1400" dirty="0"/>
              <a:t>理論</a:t>
            </a:r>
            <a:r>
              <a:rPr lang="en-US" altLang="zh-TW" sz="1400" dirty="0"/>
              <a:t> Theory</a:t>
            </a:r>
            <a:r>
              <a:rPr lang="zh-TW" altLang="en-US" sz="1400" dirty="0"/>
              <a:t> </a:t>
            </a:r>
            <a:r>
              <a:rPr lang="en-US" altLang="zh-TW" sz="1400" dirty="0"/>
              <a:t>X and Theory</a:t>
            </a:r>
            <a:r>
              <a:rPr lang="zh-TW" altLang="en-US" sz="1400" dirty="0"/>
              <a:t> </a:t>
            </a:r>
            <a:r>
              <a:rPr lang="en-US" altLang="zh-TW" sz="1400" dirty="0"/>
              <a:t>Y </a:t>
            </a:r>
            <a:r>
              <a:rPr lang="mr-IN" altLang="zh-TW" sz="1400" dirty="0" smtClean="0"/>
              <a:t>–</a:t>
            </a:r>
            <a:r>
              <a:rPr lang="zh-TW" altLang="en-US" sz="1400" dirty="0" smtClean="0"/>
              <a:t> </a:t>
            </a:r>
            <a:r>
              <a:rPr lang="en-US" altLang="zh-TW" sz="1400" dirty="0" smtClean="0"/>
              <a:t>X</a:t>
            </a:r>
            <a:r>
              <a:rPr lang="zh-TW" altLang="en-US" sz="1400" dirty="0" smtClean="0"/>
              <a:t>理論經理不信任團隊，</a:t>
            </a:r>
            <a:r>
              <a:rPr lang="en-US" altLang="zh-TW" sz="1400" dirty="0" smtClean="0"/>
              <a:t>Y</a:t>
            </a:r>
            <a:r>
              <a:rPr lang="zh-TW" altLang="en-US" sz="1400" dirty="0" smtClean="0"/>
              <a:t>理論經理信任</a:t>
            </a:r>
            <a:r>
              <a:rPr lang="zh-TW" altLang="en-US" sz="1400" dirty="0"/>
              <a:t>團隊</a:t>
            </a:r>
            <a:r>
              <a:rPr lang="zh-TW" altLang="en-US" sz="1400" dirty="0" smtClean="0"/>
              <a:t>。</a:t>
            </a:r>
            <a:endParaRPr lang="en-US" altLang="zh-TW" sz="1400" dirty="0"/>
          </a:p>
          <a:p>
            <a:pPr marL="492125" indent="-328613">
              <a:buClrTx/>
              <a:buFont typeface="+mj-lt"/>
              <a:buAutoNum type="arabicPeriod"/>
            </a:pPr>
            <a:r>
              <a:rPr lang="zh-TW" altLang="en-US" sz="1400" dirty="0"/>
              <a:t>期望理論</a:t>
            </a:r>
            <a:r>
              <a:rPr lang="en-US" altLang="zh-TW" sz="1400" dirty="0"/>
              <a:t> Expectance Theory </a:t>
            </a:r>
            <a:r>
              <a:rPr lang="mr-IN" altLang="zh-TW" sz="1400" dirty="0" smtClean="0"/>
              <a:t>–</a:t>
            </a:r>
            <a:r>
              <a:rPr lang="zh-TW" altLang="en-US" sz="1400" dirty="0" smtClean="0"/>
              <a:t> 人們只對到有機會達成目標的獎勵，才會有反應。</a:t>
            </a:r>
            <a:endParaRPr lang="en-US" altLang="zh-TW" sz="1400" dirty="0"/>
          </a:p>
          <a:p>
            <a:pPr marL="492125" indent="-328613">
              <a:buClrTx/>
              <a:buFont typeface="+mj-lt"/>
              <a:buAutoNum type="arabicPeriod"/>
            </a:pPr>
            <a:r>
              <a:rPr lang="en-US" altLang="zh-TW" sz="1400" dirty="0"/>
              <a:t>McClelland</a:t>
            </a:r>
            <a:r>
              <a:rPr lang="zh-TW" altLang="en-US" sz="1400" dirty="0"/>
              <a:t>的成就理論</a:t>
            </a:r>
            <a:r>
              <a:rPr lang="en-US" altLang="zh-TW" sz="1400" dirty="0"/>
              <a:t> Achievement Theory</a:t>
            </a:r>
            <a:r>
              <a:rPr lang="zh-TW" altLang="en-US" sz="1400" dirty="0"/>
              <a:t> </a:t>
            </a:r>
            <a:r>
              <a:rPr lang="mr-IN" altLang="zh-TW" sz="1400" dirty="0" smtClean="0"/>
              <a:t>–</a:t>
            </a:r>
            <a:r>
              <a:rPr lang="zh-TW" altLang="en-US" sz="1400" dirty="0" smtClean="0"/>
              <a:t> 人們受成就感、權力、認同感所激勵。</a:t>
            </a:r>
            <a:endParaRPr lang="en-US" sz="1400" dirty="0"/>
          </a:p>
        </p:txBody>
      </p:sp>
      <p:sp>
        <p:nvSpPr>
          <p:cNvPr id="4" name="Text Placeholder 3"/>
          <p:cNvSpPr>
            <a:spLocks noGrp="1"/>
          </p:cNvSpPr>
          <p:nvPr>
            <p:ph type="body" idx="2"/>
          </p:nvPr>
        </p:nvSpPr>
        <p:spPr>
          <a:xfrm>
            <a:off x="4993886" y="1114781"/>
            <a:ext cx="3681900" cy="3537900"/>
          </a:xfrm>
        </p:spPr>
        <p:txBody>
          <a:bodyPr/>
          <a:lstStyle/>
          <a:p>
            <a:r>
              <a:rPr lang="en-US" altLang="zh-TW" sz="1600" dirty="0"/>
              <a:t>Bruce</a:t>
            </a:r>
            <a:r>
              <a:rPr lang="zh-TW" altLang="en-US" sz="1600" dirty="0"/>
              <a:t> </a:t>
            </a:r>
            <a:r>
              <a:rPr lang="en-US" altLang="zh-TW" sz="1600" dirty="0"/>
              <a:t>Tuckman</a:t>
            </a:r>
            <a:r>
              <a:rPr lang="zh-TW" altLang="en-US" sz="1600" dirty="0"/>
              <a:t>的團隊發展五</a:t>
            </a:r>
            <a:r>
              <a:rPr lang="zh-TW" altLang="en-US" sz="1600" dirty="0" smtClean="0"/>
              <a:t>階段</a:t>
            </a:r>
            <a:r>
              <a:rPr lang="zh-TW" altLang="en-US" sz="1600" b="1" dirty="0" smtClean="0"/>
              <a:t>：</a:t>
            </a:r>
            <a:endParaRPr lang="en-US" altLang="zh-TW" sz="1600" b="1" dirty="0" smtClean="0"/>
          </a:p>
          <a:p>
            <a:pPr marL="541338" indent="-334963">
              <a:buClrTx/>
              <a:buFont typeface="+mj-lt"/>
              <a:buAutoNum type="arabicPeriod"/>
            </a:pPr>
            <a:r>
              <a:rPr lang="zh-TW" altLang="en-US" sz="1400" dirty="0"/>
              <a:t>形成</a:t>
            </a:r>
            <a:r>
              <a:rPr lang="zh-TW" altLang="en-US" sz="1400" dirty="0" smtClean="0"/>
              <a:t>期</a:t>
            </a:r>
            <a:r>
              <a:rPr lang="en-US" altLang="zh-TW" sz="1400" dirty="0"/>
              <a:t> </a:t>
            </a:r>
            <a:r>
              <a:rPr lang="en-US" altLang="zh-TW" sz="1400" dirty="0" smtClean="0"/>
              <a:t>(Forming) </a:t>
            </a:r>
            <a:r>
              <a:rPr lang="mr-IN" altLang="zh-TW" sz="1400" dirty="0" smtClean="0"/>
              <a:t>–</a:t>
            </a:r>
            <a:r>
              <a:rPr lang="en-US" altLang="zh-TW" sz="1400" dirty="0" smtClean="0"/>
              <a:t> </a:t>
            </a:r>
            <a:r>
              <a:rPr lang="zh-TW" altLang="en-US" sz="1400" dirty="0" smtClean="0"/>
              <a:t>團隊成員尚在摸索其角色。</a:t>
            </a:r>
            <a:endParaRPr lang="en-US" altLang="zh-TW" sz="1400" dirty="0" smtClean="0"/>
          </a:p>
          <a:p>
            <a:pPr marL="541338" indent="-334963">
              <a:buClrTx/>
              <a:buFont typeface="+mj-lt"/>
              <a:buAutoNum type="arabicPeriod"/>
            </a:pPr>
            <a:r>
              <a:rPr lang="zh-TW" altLang="en-US" sz="1400" dirty="0" smtClean="0"/>
              <a:t>震盪期</a:t>
            </a:r>
            <a:r>
              <a:rPr lang="en-US" altLang="zh-TW" sz="1400" dirty="0" smtClean="0"/>
              <a:t> (Storming)</a:t>
            </a:r>
            <a:r>
              <a:rPr lang="zh-TW" altLang="en-US" sz="1400" dirty="0" smtClean="0"/>
              <a:t> </a:t>
            </a:r>
            <a:r>
              <a:rPr lang="mr-IN" altLang="zh-TW" sz="1400" dirty="0" smtClean="0"/>
              <a:t>–</a:t>
            </a:r>
            <a:r>
              <a:rPr lang="zh-TW" altLang="en-US" sz="1400" dirty="0" smtClean="0"/>
              <a:t> 團隊成員形成不同的意見。</a:t>
            </a:r>
            <a:endParaRPr lang="en-US" altLang="zh-TW" sz="1400" dirty="0" smtClean="0"/>
          </a:p>
          <a:p>
            <a:pPr marL="541338" indent="-334963">
              <a:buClrTx/>
              <a:buFont typeface="+mj-lt"/>
              <a:buAutoNum type="arabicPeriod"/>
            </a:pPr>
            <a:r>
              <a:rPr lang="zh-TW" altLang="en-US" sz="1400" dirty="0" smtClean="0"/>
              <a:t>規範期</a:t>
            </a:r>
            <a:r>
              <a:rPr lang="en-US" altLang="zh-TW" sz="1400" dirty="0" smtClean="0"/>
              <a:t> (Norming)</a:t>
            </a:r>
            <a:r>
              <a:rPr lang="mr-IN" altLang="zh-TW" sz="1400" dirty="0"/>
              <a:t> –</a:t>
            </a:r>
            <a:r>
              <a:rPr lang="en-US" altLang="zh-TW" sz="1400" dirty="0"/>
              <a:t> </a:t>
            </a:r>
            <a:r>
              <a:rPr lang="zh-TW" altLang="en-US" sz="1400" dirty="0" smtClean="0"/>
              <a:t>調整工作習慣以幫助整個團隊。</a:t>
            </a:r>
            <a:endParaRPr lang="en-US" altLang="zh-TW" sz="1400" dirty="0" smtClean="0"/>
          </a:p>
          <a:p>
            <a:pPr marL="541338" indent="-334963">
              <a:buClrTx/>
              <a:buFont typeface="+mj-lt"/>
              <a:buAutoNum type="arabicPeriod"/>
            </a:pPr>
            <a:r>
              <a:rPr lang="zh-TW" altLang="en-US" sz="1400" dirty="0" smtClean="0"/>
              <a:t>表現期</a:t>
            </a:r>
            <a:r>
              <a:rPr lang="en-US" altLang="zh-TW" sz="1400" dirty="0" smtClean="0"/>
              <a:t> (Performing)</a:t>
            </a:r>
            <a:r>
              <a:rPr lang="mr-IN" altLang="zh-TW" sz="1400" dirty="0"/>
              <a:t> –</a:t>
            </a:r>
            <a:r>
              <a:rPr lang="en-US" altLang="zh-TW" sz="1400" dirty="0"/>
              <a:t> </a:t>
            </a:r>
            <a:r>
              <a:rPr lang="zh-TW" altLang="en-US" sz="1400" dirty="0"/>
              <a:t>團隊</a:t>
            </a:r>
            <a:r>
              <a:rPr lang="zh-TW" altLang="en-US" sz="1400" dirty="0" smtClean="0"/>
              <a:t>成員像是潤滑良好的機器。</a:t>
            </a:r>
            <a:endParaRPr lang="en-US" altLang="zh-TW" sz="1400" dirty="0" smtClean="0"/>
          </a:p>
          <a:p>
            <a:pPr marL="541338" indent="-334963">
              <a:buClrTx/>
              <a:buFont typeface="+mj-lt"/>
              <a:buAutoNum type="arabicPeriod"/>
            </a:pPr>
            <a:r>
              <a:rPr lang="zh-TW" altLang="en-US" sz="1400" dirty="0" smtClean="0"/>
              <a:t>休整期</a:t>
            </a:r>
            <a:r>
              <a:rPr lang="en-US" altLang="zh-TW" sz="1400" dirty="0" smtClean="0"/>
              <a:t> (Adjourning)</a:t>
            </a:r>
            <a:r>
              <a:rPr lang="mr-IN" altLang="zh-TW" sz="1400" dirty="0"/>
              <a:t> –</a:t>
            </a:r>
            <a:r>
              <a:rPr lang="en-US" altLang="zh-TW" sz="1400" dirty="0"/>
              <a:t> </a:t>
            </a:r>
            <a:r>
              <a:rPr lang="zh-TW" altLang="en-US" sz="1400" dirty="0" smtClean="0"/>
              <a:t>結束鑽案及處理相關工作。</a:t>
            </a:r>
            <a:endParaRPr lang="en-US" altLang="zh-TW" sz="1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60</a:t>
            </a:fld>
            <a:endParaRPr lang="en" dirty="0">
              <a:solidFill>
                <a:schemeClr val="bg1"/>
              </a:solidFill>
            </a:endParaRPr>
          </a:p>
        </p:txBody>
      </p:sp>
    </p:spTree>
    <p:extLst>
      <p:ext uri="{BB962C8B-B14F-4D97-AF65-F5344CB8AC3E}">
        <p14:creationId xmlns:p14="http://schemas.microsoft.com/office/powerpoint/2010/main" val="1265566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9.4 Manage Project Team</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61</a:t>
            </a:fld>
            <a:endParaRPr lang="en" dirty="0">
              <a:solidFill>
                <a:schemeClr val="bg1"/>
              </a:solidFill>
            </a:endParaRPr>
          </a:p>
        </p:txBody>
      </p:sp>
      <p:sp>
        <p:nvSpPr>
          <p:cNvPr id="4" name="Rectangle 3"/>
          <p:cNvSpPr/>
          <p:nvPr/>
        </p:nvSpPr>
        <p:spPr>
          <a:xfrm>
            <a:off x="1104900" y="1307297"/>
            <a:ext cx="6724500" cy="738664"/>
          </a:xfrm>
          <a:prstGeom prst="rect">
            <a:avLst/>
          </a:prstGeom>
        </p:spPr>
        <p:txBody>
          <a:bodyPr wrap="square">
            <a:spAutoFit/>
          </a:bodyPr>
          <a:lstStyle/>
          <a:p>
            <a:r>
              <a:rPr lang="en-US" b="1" dirty="0"/>
              <a:t>9.4 Manage Project </a:t>
            </a:r>
            <a:r>
              <a:rPr lang="en-US" b="1" dirty="0" smtClean="0"/>
              <a:t>Team </a:t>
            </a:r>
            <a:r>
              <a:rPr lang="en-US" dirty="0" smtClean="0"/>
              <a:t>— The </a:t>
            </a:r>
            <a:r>
              <a:rPr lang="en-US" dirty="0"/>
              <a:t>process of tracking team member performance, providing feedback, resolving issues, and managing changes to optimize project performance.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28083"/>
            <a:ext cx="7112000" cy="2425700"/>
          </a:xfrm>
          <a:prstGeom prst="rect">
            <a:avLst/>
          </a:prstGeom>
        </p:spPr>
      </p:pic>
    </p:spTree>
    <p:extLst>
      <p:ext uri="{BB962C8B-B14F-4D97-AF65-F5344CB8AC3E}">
        <p14:creationId xmlns:p14="http://schemas.microsoft.com/office/powerpoint/2010/main" val="2002384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Project </a:t>
            </a:r>
            <a:r>
              <a:rPr lang="en-US" dirty="0" smtClean="0"/>
              <a:t>Team 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62</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000" y="1025175"/>
            <a:ext cx="4686300" cy="3829665"/>
          </a:xfrm>
          <a:prstGeom prst="rect">
            <a:avLst/>
          </a:prstGeom>
        </p:spPr>
      </p:pic>
    </p:spTree>
    <p:extLst>
      <p:ext uri="{BB962C8B-B14F-4D97-AF65-F5344CB8AC3E}">
        <p14:creationId xmlns:p14="http://schemas.microsoft.com/office/powerpoint/2010/main" val="615370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Project </a:t>
            </a:r>
            <a:r>
              <a:rPr lang="en-US" dirty="0" smtClean="0"/>
              <a:t>Team</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smtClean="0"/>
              <a:t>人力資源管理計畫書</a:t>
            </a:r>
            <a:r>
              <a:rPr lang="zh-TW" altLang="en-US" sz="1600" b="1" dirty="0" smtClean="0"/>
              <a:t> </a:t>
            </a:r>
            <a:r>
              <a:rPr lang="mr-IN" altLang="zh-TW" sz="1600" dirty="0" smtClean="0"/>
              <a:t>–</a:t>
            </a:r>
            <a:r>
              <a:rPr lang="zh-TW" altLang="en-US" sz="1600" dirty="0" smtClean="0"/>
              <a:t> 提供專案</a:t>
            </a:r>
            <a:r>
              <a:rPr lang="zh-TW" altLang="en-US" sz="1600" dirty="0"/>
              <a:t>人力資源的辨識、運用、管理和最終</a:t>
            </a:r>
            <a:r>
              <a:rPr lang="zh-TW" altLang="en-US" sz="1600" dirty="0" smtClean="0"/>
              <a:t>解編方式 。</a:t>
            </a:r>
            <a:endParaRPr lang="en-US" altLang="zh-TW" sz="1600" dirty="0"/>
          </a:p>
          <a:p>
            <a:pPr marL="527050" lvl="1" indent="-342900">
              <a:buClr>
                <a:schemeClr val="tx1"/>
              </a:buClr>
              <a:buFont typeface="+mj-lt"/>
              <a:buAutoNum type="arabicPeriod"/>
            </a:pPr>
            <a:r>
              <a:rPr lang="en-US" sz="1600" b="1" dirty="0" smtClean="0"/>
              <a:t>專案人力</a:t>
            </a:r>
            <a:r>
              <a:rPr lang="zh-TW" altLang="en-US" sz="1600" b="1" dirty="0"/>
              <a:t>指</a:t>
            </a:r>
            <a:r>
              <a:rPr lang="en-US" sz="1600" b="1" dirty="0" smtClean="0"/>
              <a:t>派</a:t>
            </a:r>
            <a:r>
              <a:rPr lang="zh-TW" altLang="en-US" sz="1600" b="1" dirty="0" smtClean="0"/>
              <a:t> </a:t>
            </a:r>
            <a:r>
              <a:rPr lang="mr-IN" altLang="zh-TW" sz="1600" dirty="0" smtClean="0"/>
              <a:t>–</a:t>
            </a:r>
            <a:r>
              <a:rPr lang="en-US" altLang="zh-TW" sz="1600" dirty="0" smtClean="0"/>
              <a:t> </a:t>
            </a:r>
            <a:r>
              <a:rPr lang="zh-TW" altLang="en-US" sz="1600" dirty="0"/>
              <a:t>將團隊成員指派到專案的</a:t>
            </a:r>
            <a:r>
              <a:rPr lang="zh-TW" altLang="en-US" sz="1600" dirty="0" smtClean="0"/>
              <a:t>特定角色。</a:t>
            </a:r>
            <a:endParaRPr lang="en-US" altLang="zh-TW" sz="1600" dirty="0" smtClean="0"/>
          </a:p>
          <a:p>
            <a:pPr marL="527050" lvl="1" indent="-342900">
              <a:buClr>
                <a:schemeClr val="tx1"/>
              </a:buClr>
              <a:buFont typeface="+mj-lt"/>
              <a:buAutoNum type="arabicPeriod"/>
            </a:pPr>
            <a:r>
              <a:rPr lang="en-US" sz="1600" b="1" dirty="0"/>
              <a:t>團隊績效評估 </a:t>
            </a:r>
            <a:r>
              <a:rPr lang="en-US" sz="1600" b="1" i="1" dirty="0"/>
              <a:t>Team Performance </a:t>
            </a:r>
            <a:r>
              <a:rPr lang="en-US" sz="1600" b="1" i="1" dirty="0" smtClean="0"/>
              <a:t>Assessments</a:t>
            </a:r>
            <a:r>
              <a:rPr lang="zh-TW" altLang="en-US" sz="1600" b="1" i="1" dirty="0" smtClean="0"/>
              <a:t> </a:t>
            </a:r>
            <a:r>
              <a:rPr lang="mr-IN" altLang="zh-TW" sz="1600" dirty="0"/>
              <a:t>–</a:t>
            </a:r>
            <a:r>
              <a:rPr lang="zh-TW" altLang="en-US" sz="1600" dirty="0"/>
              <a:t> </a:t>
            </a:r>
            <a:r>
              <a:rPr lang="zh-TW" altLang="en-US" sz="1600" dirty="0" smtClean="0"/>
              <a:t>了解你工作執行得如何，藉由修訂</a:t>
            </a:r>
            <a:r>
              <a:rPr lang="zh-TW" altLang="en-US" sz="1600" dirty="0"/>
              <a:t>溝通方式，化解衝突及提高團隊的</a:t>
            </a:r>
            <a:r>
              <a:rPr lang="zh-TW" altLang="en-US" sz="1600" dirty="0" smtClean="0"/>
              <a:t>互動來不斷地評估團隊績效。</a:t>
            </a:r>
            <a:endParaRPr lang="en-US" sz="1600" b="1" i="1" dirty="0" smtClean="0"/>
          </a:p>
          <a:p>
            <a:pPr marL="527050" lvl="1" indent="-342900">
              <a:buClr>
                <a:schemeClr val="tx1"/>
              </a:buClr>
              <a:buFont typeface="+mj-lt"/>
              <a:buAutoNum type="arabicPeriod"/>
            </a:pPr>
            <a:r>
              <a:rPr lang="en-US" sz="1600" b="1" dirty="0" smtClean="0"/>
              <a:t>議題紀</a:t>
            </a:r>
            <a:r>
              <a:rPr lang="zh-TW" altLang="en-US" sz="1600" b="1" dirty="0" smtClean="0"/>
              <a:t>錄</a:t>
            </a:r>
            <a:r>
              <a:rPr lang="en-US" sz="1600" b="1" dirty="0"/>
              <a:t> </a:t>
            </a:r>
            <a:r>
              <a:rPr lang="en-US" sz="1600" b="1" i="1" dirty="0"/>
              <a:t>Issue </a:t>
            </a:r>
            <a:r>
              <a:rPr lang="en-US" sz="1600" b="1" i="1" dirty="0" smtClean="0"/>
              <a:t>Log</a:t>
            </a:r>
            <a:r>
              <a:rPr lang="zh-TW" altLang="en-US" sz="1600" b="1" i="1" dirty="0" smtClean="0"/>
              <a:t> </a:t>
            </a:r>
            <a:r>
              <a:rPr lang="mr-IN" altLang="zh-TW" sz="1600" b="1" i="1" dirty="0" smtClean="0"/>
              <a:t>–</a:t>
            </a:r>
            <a:r>
              <a:rPr lang="zh-TW" altLang="en-US" sz="1600" b="1" i="1" dirty="0" smtClean="0"/>
              <a:t> 提供</a:t>
            </a:r>
            <a:r>
              <a:rPr lang="zh-TW" altLang="en-US" sz="1600" dirty="0" smtClean="0"/>
              <a:t>議題的負責人、解決期限</a:t>
            </a:r>
            <a:r>
              <a:rPr lang="zh-TW" altLang="en-US" sz="1600" dirty="0"/>
              <a:t>、</a:t>
            </a:r>
            <a:r>
              <a:rPr lang="zh-TW" altLang="en-US" sz="1600" dirty="0" smtClean="0"/>
              <a:t>及解決狀況。</a:t>
            </a:r>
            <a:endParaRPr lang="en-US" sz="1600" b="1" i="1" dirty="0" smtClean="0"/>
          </a:p>
          <a:p>
            <a:pPr marL="527050" lvl="1" indent="-342900">
              <a:buClr>
                <a:schemeClr val="tx1"/>
              </a:buClr>
              <a:buFont typeface="+mj-lt"/>
              <a:buAutoNum type="arabicPeriod"/>
            </a:pPr>
            <a:r>
              <a:rPr lang="en-US" sz="1600" b="1" dirty="0"/>
              <a:t>工作績效報告 </a:t>
            </a:r>
            <a:r>
              <a:rPr lang="en-US" sz="1600" b="1" i="1" dirty="0"/>
              <a:t>Work Performance </a:t>
            </a:r>
            <a:r>
              <a:rPr lang="en-US" sz="1600" b="1" i="1" dirty="0" smtClean="0"/>
              <a:t>Reports</a:t>
            </a:r>
            <a:r>
              <a:rPr lang="zh-TW" altLang="en-US" sz="1600" b="1" i="1" dirty="0" smtClean="0"/>
              <a:t> </a:t>
            </a:r>
            <a:r>
              <a:rPr lang="mr-IN" altLang="zh-TW" sz="1600" dirty="0"/>
              <a:t>–</a:t>
            </a:r>
            <a:r>
              <a:rPr lang="zh-TW" altLang="en-US" sz="1600" dirty="0"/>
              <a:t> </a:t>
            </a:r>
            <a:r>
              <a:rPr lang="zh-TW" altLang="en-US" sz="1600" dirty="0" smtClean="0"/>
              <a:t>了解專案是否偏離計畫。</a:t>
            </a:r>
            <a:endParaRPr lang="en-US" altLang="zh-TW" sz="1600" dirty="0" smtClean="0"/>
          </a:p>
          <a:p>
            <a:pPr marL="527050" lvl="1" indent="-342900">
              <a:buClr>
                <a:schemeClr val="tx1"/>
              </a:buClr>
              <a:buFont typeface="+mj-lt"/>
              <a:buAutoNum type="arabicPeriod"/>
            </a:pPr>
            <a:r>
              <a:rPr lang="zh-TW" altLang="en-US" sz="1600" b="1" dirty="0" smtClean="0"/>
              <a:t>組織</a:t>
            </a:r>
            <a:r>
              <a:rPr lang="zh-TW" altLang="en-US" sz="1600" b="1" dirty="0"/>
              <a:t>流程資產 </a:t>
            </a:r>
            <a:r>
              <a:rPr lang="mr-IN" altLang="zh-TW" sz="1600" dirty="0" smtClean="0"/>
              <a:t>–</a:t>
            </a:r>
            <a:r>
              <a:rPr lang="zh-TW" altLang="en-US" sz="1600" dirty="0" smtClean="0"/>
              <a:t> 提供</a:t>
            </a:r>
            <a:r>
              <a:rPr lang="zh-TW" altLang="en-US" sz="1600" dirty="0"/>
              <a:t>獎狀，新聞報導，網站，獎金</a:t>
            </a:r>
            <a:r>
              <a:rPr lang="zh-TW" altLang="en-US" sz="1600" dirty="0" smtClean="0"/>
              <a:t>結構及</a:t>
            </a:r>
            <a:r>
              <a:rPr lang="zh-TW" altLang="en-US" sz="1600" dirty="0"/>
              <a:t>其他組織津貼</a:t>
            </a:r>
            <a:r>
              <a:rPr lang="zh-TW" altLang="en-US" sz="1600" dirty="0" smtClean="0"/>
              <a:t>等資訊。</a:t>
            </a:r>
            <a:endParaRPr lang="en-US" sz="1600" dirty="0"/>
          </a:p>
          <a:p>
            <a:pPr marL="357188" lvl="1" indent="-173038"/>
            <a:endParaRPr lang="en-US" altLang="zh-TW" sz="1600" dirty="0"/>
          </a:p>
          <a:p>
            <a:pPr marL="527050" lvl="1" indent="-342900">
              <a:buClr>
                <a:schemeClr val="tx1"/>
              </a:buClr>
              <a:buFont typeface="+mj-lt"/>
              <a:buAutoNum type="arabicPeriod"/>
            </a:pP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63</a:t>
            </a:fld>
            <a:endParaRPr lang="en" dirty="0">
              <a:solidFill>
                <a:schemeClr val="bg1"/>
              </a:solidFill>
            </a:endParaRPr>
          </a:p>
        </p:txBody>
      </p:sp>
    </p:spTree>
    <p:extLst>
      <p:ext uri="{BB962C8B-B14F-4D97-AF65-F5344CB8AC3E}">
        <p14:creationId xmlns:p14="http://schemas.microsoft.com/office/powerpoint/2010/main" val="4553885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Project </a:t>
            </a:r>
            <a:r>
              <a:rPr lang="en-US" dirty="0" smtClean="0"/>
              <a:t>Team</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64</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觀察與</a:t>
            </a:r>
            <a:r>
              <a:rPr lang="zh-TW" altLang="en-US" sz="1600" b="1" dirty="0" smtClean="0"/>
              <a:t>對話</a:t>
            </a:r>
            <a:r>
              <a:rPr lang="en-US" sz="1600" b="1" dirty="0"/>
              <a:t> </a:t>
            </a:r>
            <a:r>
              <a:rPr lang="en-US" sz="1600" b="1" i="1" dirty="0"/>
              <a:t>Observation and Conversation</a:t>
            </a:r>
            <a:r>
              <a:rPr lang="zh-TW" altLang="en-US" sz="1600" b="1" i="1" dirty="0" smtClean="0"/>
              <a:t> </a:t>
            </a:r>
            <a:r>
              <a:rPr lang="mr-IN" altLang="zh-TW" sz="1600" dirty="0" smtClean="0"/>
              <a:t>–</a:t>
            </a:r>
            <a:r>
              <a:rPr lang="zh-TW" altLang="en-US" sz="1600" dirty="0" smtClean="0"/>
              <a:t> 關係到你如何進行溝通，以便管理好你的團隊。</a:t>
            </a:r>
            <a:endParaRPr lang="en-US" altLang="zh-TW" sz="1600" dirty="0" smtClean="0"/>
          </a:p>
          <a:p>
            <a:pPr marL="527050" lvl="1" indent="-342900">
              <a:buClrTx/>
              <a:buFont typeface="+mj-lt"/>
              <a:buAutoNum type="arabicPeriod"/>
            </a:pPr>
            <a:r>
              <a:rPr lang="en-US" sz="1600" b="1" dirty="0" smtClean="0"/>
              <a:t>專案績效評鑑 </a:t>
            </a:r>
            <a:r>
              <a:rPr lang="en-US" sz="1600" b="1" i="1" dirty="0" smtClean="0"/>
              <a:t>Project Performance Appraisals </a:t>
            </a:r>
            <a:r>
              <a:rPr lang="en-US" sz="1600" b="1" dirty="0" smtClean="0"/>
              <a:t> </a:t>
            </a:r>
            <a:r>
              <a:rPr lang="mr-IN" altLang="zh-TW" sz="1600" dirty="0" smtClean="0"/>
              <a:t>–</a:t>
            </a:r>
            <a:r>
              <a:rPr lang="zh-TW" altLang="en-US" sz="1600" dirty="0" smtClean="0"/>
              <a:t> 檢視每個人的工作，評量他的績效。</a:t>
            </a:r>
            <a:endParaRPr lang="en-US" altLang="zh-TW" sz="1600" dirty="0" smtClean="0"/>
          </a:p>
          <a:p>
            <a:pPr marL="527050" lvl="1" indent="-342900">
              <a:buClrTx/>
              <a:buFont typeface="+mj-lt"/>
              <a:buAutoNum type="arabicPeriod"/>
            </a:pPr>
            <a:r>
              <a:rPr lang="en-US" sz="1600" b="1" dirty="0" smtClean="0"/>
              <a:t>衝突管理 </a:t>
            </a:r>
            <a:r>
              <a:rPr lang="en-US" sz="1600" b="1" i="1" dirty="0" smtClean="0"/>
              <a:t>Conflict Management</a:t>
            </a:r>
            <a:r>
              <a:rPr lang="zh-TW" altLang="en-US" sz="1600" b="1" i="1" dirty="0" smtClean="0"/>
              <a:t> </a:t>
            </a:r>
            <a:r>
              <a:rPr lang="mr-IN" altLang="zh-TW" sz="1600" dirty="0" smtClean="0"/>
              <a:t>–</a:t>
            </a:r>
            <a:r>
              <a:rPr lang="zh-TW" altLang="en-US" sz="1600" dirty="0" smtClean="0"/>
              <a:t> 解決人與人之間衝突的地方。</a:t>
            </a:r>
            <a:endParaRPr lang="en-US" altLang="zh-TW" sz="1600" dirty="0" smtClean="0"/>
          </a:p>
          <a:p>
            <a:pPr marL="527050" lvl="1" indent="-342900">
              <a:buClrTx/>
              <a:buFont typeface="+mj-lt"/>
              <a:buAutoNum type="arabicPeriod"/>
            </a:pPr>
            <a:r>
              <a:rPr lang="en-US" sz="1600" b="1" dirty="0" smtClean="0"/>
              <a:t>人際關係技巧</a:t>
            </a:r>
            <a:r>
              <a:rPr lang="en-US" sz="1600" b="1" dirty="0"/>
              <a:t> </a:t>
            </a:r>
            <a:r>
              <a:rPr lang="en-US" sz="1600" b="1" i="1" dirty="0"/>
              <a:t>Interpersonal </a:t>
            </a:r>
            <a:r>
              <a:rPr lang="en-US" sz="1600" b="1" i="1" dirty="0" smtClean="0"/>
              <a:t>Skills</a:t>
            </a:r>
            <a:r>
              <a:rPr lang="zh-TW" altLang="en-US" sz="1600" b="1" i="1" dirty="0" smtClean="0"/>
              <a:t> </a:t>
            </a:r>
            <a:r>
              <a:rPr lang="mr-IN" altLang="zh-TW" sz="1600" dirty="0" smtClean="0"/>
              <a:t>–</a:t>
            </a:r>
            <a:r>
              <a:rPr lang="zh-TW" altLang="en-US" sz="1600" dirty="0" smtClean="0"/>
              <a:t> 幫助團隊裡的人解決問題。</a:t>
            </a:r>
            <a:endParaRPr lang="en-US" altLang="zh-TW" sz="1600" dirty="0"/>
          </a:p>
        </p:txBody>
      </p:sp>
    </p:spTree>
    <p:extLst>
      <p:ext uri="{BB962C8B-B14F-4D97-AF65-F5344CB8AC3E}">
        <p14:creationId xmlns:p14="http://schemas.microsoft.com/office/powerpoint/2010/main" val="16439144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Project </a:t>
            </a:r>
            <a:r>
              <a:rPr lang="en-US" dirty="0" smtClean="0"/>
              <a:t>Team</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smtClean="0"/>
              <a:t>變更申請</a:t>
            </a:r>
            <a:r>
              <a:rPr lang="en-US" sz="1600" b="1" dirty="0"/>
              <a:t> </a:t>
            </a:r>
            <a:r>
              <a:rPr lang="en-US" sz="1600" b="1" dirty="0" smtClean="0"/>
              <a:t>(</a:t>
            </a:r>
            <a:r>
              <a:rPr lang="en-US" sz="1600" b="1" i="1" dirty="0" smtClean="0"/>
              <a:t>Change </a:t>
            </a:r>
            <a:r>
              <a:rPr lang="en-US" sz="1600" b="1" i="1" dirty="0"/>
              <a:t>Requests</a:t>
            </a:r>
            <a:r>
              <a:rPr lang="en-US" sz="1600" b="1" dirty="0" smtClean="0"/>
              <a:t>)</a:t>
            </a:r>
            <a:r>
              <a:rPr lang="zh-TW" altLang="en-US" sz="1600" b="1" dirty="0" smtClean="0"/>
              <a:t> </a:t>
            </a:r>
            <a:r>
              <a:rPr lang="mr-IN" altLang="zh-TW" sz="1600" dirty="0" smtClean="0"/>
              <a:t>–</a:t>
            </a:r>
            <a:r>
              <a:rPr lang="zh-TW" altLang="en-US" sz="1600" dirty="0" smtClean="0"/>
              <a:t>任何人事異動都</a:t>
            </a:r>
            <a:r>
              <a:rPr lang="zh-TW" altLang="en-US" sz="1600" dirty="0"/>
              <a:t>要申請變更。</a:t>
            </a:r>
            <a:endParaRPr lang="en-US" altLang="zh-TW" sz="1600" dirty="0"/>
          </a:p>
          <a:p>
            <a:pPr marL="527050" indent="-342900">
              <a:buClr>
                <a:schemeClr val="tx1"/>
              </a:buClr>
              <a:buFont typeface="+mj-lt"/>
              <a:buAutoNum type="arabicPeriod"/>
            </a:pPr>
            <a:r>
              <a:rPr lang="en-US" sz="1600" b="1" dirty="0" smtClean="0"/>
              <a:t>專案管理計畫書更新</a:t>
            </a:r>
            <a:r>
              <a:rPr lang="en-US" sz="1600" b="1" dirty="0"/>
              <a:t> (Project Management Plan Updates)</a:t>
            </a:r>
            <a:r>
              <a:rPr lang="zh-TW" altLang="en-US" sz="1600" b="1" dirty="0"/>
              <a:t> </a:t>
            </a:r>
            <a:r>
              <a:rPr lang="mr-IN" altLang="zh-TW" sz="1600" dirty="0" smtClean="0"/>
              <a:t>–</a:t>
            </a:r>
            <a:r>
              <a:rPr lang="zh-TW" altLang="en-US" sz="1600" dirty="0"/>
              <a:t>進行協商時，可能會對計畫做某些調整。</a:t>
            </a:r>
            <a:endParaRPr lang="en-US" sz="1600" b="1" dirty="0"/>
          </a:p>
          <a:p>
            <a:pPr marL="527050" indent="-342900">
              <a:buClr>
                <a:schemeClr val="tx1"/>
              </a:buClr>
              <a:buFont typeface="+mj-lt"/>
              <a:buAutoNum type="arabicPeriod"/>
            </a:pPr>
            <a:r>
              <a:rPr lang="en-US" sz="1600" b="1" dirty="0"/>
              <a:t>專案文件更新 (Project Documents Updates)</a:t>
            </a:r>
            <a:r>
              <a:rPr lang="zh-TW" altLang="en-US" sz="1600" b="1" dirty="0"/>
              <a:t> </a:t>
            </a:r>
            <a:r>
              <a:rPr lang="mr-IN" altLang="zh-TW" sz="1600" dirty="0" smtClean="0"/>
              <a:t>–</a:t>
            </a:r>
            <a:r>
              <a:rPr lang="zh-TW" altLang="en-US" sz="1600" dirty="0"/>
              <a:t>可能需要</a:t>
            </a:r>
            <a:r>
              <a:rPr lang="zh-TW" altLang="en-US" sz="1600" dirty="0" smtClean="0"/>
              <a:t>更新</a:t>
            </a:r>
            <a:r>
              <a:rPr lang="zh-TW" altLang="en-US" sz="1600" dirty="0"/>
              <a:t>議題</a:t>
            </a:r>
            <a:r>
              <a:rPr lang="zh-TW" altLang="en-US" sz="1600" dirty="0" smtClean="0"/>
              <a:t>記要</a:t>
            </a:r>
            <a:r>
              <a:rPr lang="zh-TW" altLang="en-US" sz="1600" dirty="0"/>
              <a:t>，</a:t>
            </a:r>
            <a:r>
              <a:rPr lang="zh-TW" altLang="en-US" sz="1600" dirty="0" smtClean="0"/>
              <a:t>角色說明</a:t>
            </a:r>
            <a:r>
              <a:rPr lang="zh-TW" altLang="en-US" sz="1600" dirty="0"/>
              <a:t>，</a:t>
            </a:r>
            <a:r>
              <a:rPr lang="zh-TW" altLang="en-US" sz="1600" dirty="0" smtClean="0"/>
              <a:t>專案</a:t>
            </a:r>
            <a:r>
              <a:rPr lang="zh-TW" altLang="en-US" sz="1600" dirty="0"/>
              <a:t>人力</a:t>
            </a:r>
            <a:r>
              <a:rPr lang="zh-TW" altLang="en-US" sz="1600" dirty="0" smtClean="0"/>
              <a:t>派遣等 。</a:t>
            </a:r>
            <a:endParaRPr lang="en-US" altLang="zh-TW" sz="1600" dirty="0" smtClean="0"/>
          </a:p>
          <a:p>
            <a:pPr marL="527050" indent="-342900">
              <a:buClr>
                <a:schemeClr val="tx1"/>
              </a:buClr>
              <a:buFont typeface="+mj-lt"/>
              <a:buAutoNum type="arabicPeriod"/>
            </a:pPr>
            <a:r>
              <a:rPr lang="en-US" sz="1600" b="1" dirty="0"/>
              <a:t>企業環境因素更新 (</a:t>
            </a:r>
            <a:r>
              <a:rPr lang="en-US" sz="1600" b="1" i="1" dirty="0" smtClean="0"/>
              <a:t>Enterprise </a:t>
            </a:r>
            <a:r>
              <a:rPr lang="en-US" sz="1600" b="1" i="1" dirty="0"/>
              <a:t>Environmental Factors </a:t>
            </a:r>
            <a:r>
              <a:rPr lang="en-US" sz="1600" b="1" i="1" dirty="0" smtClean="0"/>
              <a:t>Updates)</a:t>
            </a:r>
            <a:r>
              <a:rPr lang="zh-TW" altLang="en-US" sz="1600" b="1" i="1" dirty="0" smtClean="0"/>
              <a:t> </a:t>
            </a:r>
            <a:r>
              <a:rPr lang="mr-IN" altLang="zh-TW" sz="1600" dirty="0"/>
              <a:t>–</a:t>
            </a:r>
            <a:r>
              <a:rPr lang="zh-TW" altLang="en-US" sz="1600" dirty="0"/>
              <a:t>更新</a:t>
            </a:r>
            <a:r>
              <a:rPr lang="zh-TW" altLang="en-US" sz="1600" dirty="0" smtClean="0"/>
              <a:t>組織</a:t>
            </a:r>
            <a:r>
              <a:rPr lang="zh-TW" altLang="en-US" sz="1600" dirty="0"/>
              <a:t>績效</a:t>
            </a:r>
            <a:r>
              <a:rPr lang="zh-TW" altLang="en-US" sz="1600" dirty="0" smtClean="0"/>
              <a:t>評鑑，個人技能更新。</a:t>
            </a:r>
            <a:endParaRPr lang="en-US" altLang="zh-TW" sz="1600" dirty="0" smtClean="0"/>
          </a:p>
          <a:p>
            <a:pPr marL="527050" indent="-342900">
              <a:buClr>
                <a:schemeClr val="tx1"/>
              </a:buClr>
              <a:buFont typeface="+mj-lt"/>
              <a:buAutoNum type="arabicPeriod"/>
            </a:pPr>
            <a:r>
              <a:rPr lang="zh-TW" altLang="en-US" sz="1600" b="1" dirty="0"/>
              <a:t>組織流程資產更新 </a:t>
            </a:r>
            <a:r>
              <a:rPr lang="en-US" altLang="zh-TW" sz="1600" b="1" dirty="0"/>
              <a:t>(</a:t>
            </a:r>
            <a:r>
              <a:rPr lang="en-US" sz="1600" b="1" i="1" dirty="0"/>
              <a:t>Organizational Process Assets Updates</a:t>
            </a:r>
            <a:r>
              <a:rPr lang="en-US" altLang="zh-TW" sz="1600" b="1" dirty="0" smtClean="0"/>
              <a:t>)</a:t>
            </a:r>
            <a:r>
              <a:rPr lang="zh-TW" altLang="en-US" sz="1600" b="1" dirty="0" smtClean="0"/>
              <a:t> </a:t>
            </a:r>
            <a:r>
              <a:rPr lang="mr-IN" altLang="zh-TW" sz="1600" dirty="0" smtClean="0"/>
              <a:t>–</a:t>
            </a:r>
            <a:r>
              <a:rPr lang="zh-TW" altLang="en-US" sz="1600" dirty="0" smtClean="0"/>
              <a:t>更新</a:t>
            </a:r>
            <a:r>
              <a:rPr lang="zh-TW" altLang="en-US" sz="1600" dirty="0"/>
              <a:t>組織的標準流程 </a:t>
            </a:r>
            <a:r>
              <a:rPr lang="zh-TW" altLang="en-US" sz="1600" dirty="0" smtClean="0"/>
              <a:t>、範本和經驗</a:t>
            </a:r>
            <a:r>
              <a:rPr lang="zh-TW" altLang="en-US" sz="1600" dirty="0"/>
              <a:t>學習文件到組織流程</a:t>
            </a:r>
            <a:r>
              <a:rPr lang="zh-TW" altLang="en-US" sz="1600" dirty="0" smtClean="0"/>
              <a:t>資產。</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65</a:t>
            </a:fld>
            <a:endParaRPr lang="en" dirty="0">
              <a:solidFill>
                <a:schemeClr val="bg1"/>
              </a:solidFill>
            </a:endParaRPr>
          </a:p>
        </p:txBody>
      </p:sp>
    </p:spTree>
    <p:extLst>
      <p:ext uri="{BB962C8B-B14F-4D97-AF65-F5344CB8AC3E}">
        <p14:creationId xmlns:p14="http://schemas.microsoft.com/office/powerpoint/2010/main" val="12367473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10  Communications management: </a:t>
            </a:r>
            <a:r>
              <a:rPr lang="en-US" sz="2400" i="1" dirty="0">
                <a:solidFill>
                  <a:schemeClr val="bg1"/>
                </a:solidFill>
              </a:rPr>
              <a:t>Getting the word out </a:t>
            </a:r>
            <a:r>
              <a:rPr lang="en-US" sz="2400" dirty="0">
                <a:solidFill>
                  <a:schemeClr val="bg1"/>
                </a:solidFill>
              </a:rPr>
              <a:t/>
            </a:r>
            <a:br>
              <a:rPr lang="en-US" sz="2400" dirty="0">
                <a:solidFill>
                  <a:schemeClr val="bg1"/>
                </a:solidFill>
              </a:rPr>
            </a:br>
            <a:r>
              <a:rPr lang="en-US" sz="1800" dirty="0">
                <a:solidFill>
                  <a:schemeClr val="bg1">
                    <a:lumMod val="75000"/>
                  </a:schemeClr>
                </a:solidFill>
              </a:rPr>
              <a:t>11  Project risk management: </a:t>
            </a:r>
            <a:r>
              <a:rPr lang="en-US" sz="1800" i="1" dirty="0">
                <a:solidFill>
                  <a:schemeClr val="bg1">
                    <a:lumMod val="75000"/>
                  </a:schemeClr>
                </a:solidFill>
              </a:rPr>
              <a:t>Planning for the unknown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66</a:t>
            </a:fld>
            <a:endParaRPr lang="en" dirty="0"/>
          </a:p>
        </p:txBody>
      </p:sp>
    </p:spTree>
    <p:extLst>
      <p:ext uri="{BB962C8B-B14F-4D97-AF65-F5344CB8AC3E}">
        <p14:creationId xmlns:p14="http://schemas.microsoft.com/office/powerpoint/2010/main" val="19378447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67</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00" y="101600"/>
            <a:ext cx="8298180" cy="4823460"/>
          </a:xfrm>
          <a:prstGeom prst="rect">
            <a:avLst/>
          </a:prstGeom>
        </p:spPr>
      </p:pic>
    </p:spTree>
    <p:extLst>
      <p:ext uri="{BB962C8B-B14F-4D97-AF65-F5344CB8AC3E}">
        <p14:creationId xmlns:p14="http://schemas.microsoft.com/office/powerpoint/2010/main" val="3976287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10 – Project Communications Management</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altLang="en-US" sz="2000" b="1" dirty="0"/>
              <a:t>Project Communications Management</a:t>
            </a:r>
          </a:p>
          <a:p>
            <a:pPr marL="407988" lvl="1" indent="-225425" eaLnBrk="1" hangingPunct="1">
              <a:lnSpc>
                <a:spcPct val="80000"/>
              </a:lnSpc>
              <a:defRPr/>
            </a:pPr>
            <a:r>
              <a:rPr lang="en-US" altLang="en-US" sz="2000" dirty="0"/>
              <a:t>Processes to ensure timely and proper generation, collection, dissemination and disposition of project information</a:t>
            </a:r>
          </a:p>
          <a:p>
            <a:pPr marL="407988" lvl="1" indent="-225425" eaLnBrk="1" hangingPunct="1">
              <a:lnSpc>
                <a:spcPct val="80000"/>
              </a:lnSpc>
              <a:defRPr/>
            </a:pPr>
            <a:r>
              <a:rPr lang="en-US" altLang="en-US" sz="2000" dirty="0"/>
              <a:t>General communications management</a:t>
            </a:r>
          </a:p>
          <a:p>
            <a:pPr marL="709613" lvl="2" indent="-342900" eaLnBrk="1" hangingPunct="1">
              <a:lnSpc>
                <a:spcPct val="80000"/>
              </a:lnSpc>
              <a:buFont typeface="Wingdings" charset="2"/>
              <a:buChar char="§"/>
              <a:defRPr/>
            </a:pPr>
            <a:r>
              <a:rPr lang="en-US" altLang="en-US" sz="2000" b="1" dirty="0"/>
              <a:t>Communications Planning</a:t>
            </a:r>
            <a:r>
              <a:rPr lang="en-US" altLang="en-US" sz="2000" dirty="0"/>
              <a:t> – determining informational needs, who needs what and when; 90% of PM’s time is spent communicating</a:t>
            </a:r>
          </a:p>
          <a:p>
            <a:pPr marL="709613" lvl="2" indent="-342900" eaLnBrk="1" hangingPunct="1">
              <a:lnSpc>
                <a:spcPct val="80000"/>
              </a:lnSpc>
              <a:buFont typeface="Wingdings" charset="2"/>
              <a:buChar char="§"/>
              <a:defRPr/>
            </a:pPr>
            <a:r>
              <a:rPr lang="en-US" altLang="en-US" sz="2000" b="1" dirty="0"/>
              <a:t>Information Distribution</a:t>
            </a:r>
            <a:r>
              <a:rPr lang="en-US" altLang="en-US" sz="2000" dirty="0"/>
              <a:t> – making information available</a:t>
            </a:r>
          </a:p>
          <a:p>
            <a:pPr marL="709613" lvl="2" indent="-342900" eaLnBrk="1" hangingPunct="1">
              <a:lnSpc>
                <a:spcPct val="80000"/>
              </a:lnSpc>
              <a:buFont typeface="Wingdings" charset="2"/>
              <a:buChar char="§"/>
              <a:defRPr/>
            </a:pPr>
            <a:r>
              <a:rPr lang="en-US" altLang="en-US" sz="2000" b="1" dirty="0"/>
              <a:t>Performance Reporting </a:t>
            </a:r>
            <a:r>
              <a:rPr lang="en-US" altLang="en-US" sz="2000" dirty="0"/>
              <a:t>– collecting and disseminating project information</a:t>
            </a:r>
          </a:p>
          <a:p>
            <a:pPr marL="709613" lvl="2" indent="-342900" eaLnBrk="1" hangingPunct="1">
              <a:lnSpc>
                <a:spcPct val="80000"/>
              </a:lnSpc>
              <a:buFont typeface="Wingdings" charset="2"/>
              <a:buChar char="§"/>
              <a:defRPr/>
            </a:pPr>
            <a:r>
              <a:rPr lang="en-US" altLang="en-US" sz="2000" b="1" dirty="0"/>
              <a:t>Administrative Closure</a:t>
            </a:r>
            <a:r>
              <a:rPr lang="en-US" altLang="en-US" sz="2000" dirty="0"/>
              <a:t> – formalize project/phase completion </a:t>
            </a:r>
          </a:p>
          <a:p>
            <a:endParaRPr lang="en-US" sz="20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68</a:t>
            </a:fld>
            <a:endParaRPr lang="en" dirty="0">
              <a:solidFill>
                <a:schemeClr val="bg1"/>
              </a:solidFill>
            </a:endParaRPr>
          </a:p>
        </p:txBody>
      </p:sp>
    </p:spTree>
    <p:extLst>
      <p:ext uri="{BB962C8B-B14F-4D97-AF65-F5344CB8AC3E}">
        <p14:creationId xmlns:p14="http://schemas.microsoft.com/office/powerpoint/2010/main" val="635523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 Plan Communications Management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69</a:t>
            </a:fld>
            <a:endParaRPr lang="en" dirty="0">
              <a:solidFill>
                <a:schemeClr val="bg1"/>
              </a:solidFill>
            </a:endParaRPr>
          </a:p>
        </p:txBody>
      </p:sp>
      <p:sp>
        <p:nvSpPr>
          <p:cNvPr id="6" name="Rectangle 5"/>
          <p:cNvSpPr/>
          <p:nvPr/>
        </p:nvSpPr>
        <p:spPr>
          <a:xfrm>
            <a:off x="1104900" y="1296043"/>
            <a:ext cx="6724500" cy="738664"/>
          </a:xfrm>
          <a:prstGeom prst="rect">
            <a:avLst/>
          </a:prstGeom>
        </p:spPr>
        <p:txBody>
          <a:bodyPr wrap="square">
            <a:spAutoFit/>
          </a:bodyPr>
          <a:lstStyle/>
          <a:p>
            <a:r>
              <a:rPr lang="en-US" b="1" dirty="0"/>
              <a:t>10.1 Plan Communications Management</a:t>
            </a:r>
            <a:r>
              <a:rPr lang="en-US" dirty="0"/>
              <a:t>—The process of developing an appropriate approach and plan for project communications based on stakeholder’s information needs and requirements, and available organizational assets.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05575"/>
            <a:ext cx="7188200" cy="1892300"/>
          </a:xfrm>
          <a:prstGeom prst="rect">
            <a:avLst/>
          </a:prstGeom>
        </p:spPr>
      </p:pic>
    </p:spTree>
    <p:extLst>
      <p:ext uri="{BB962C8B-B14F-4D97-AF65-F5344CB8AC3E}">
        <p14:creationId xmlns:p14="http://schemas.microsoft.com/office/powerpoint/2010/main" val="199273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dirty="0" smtClean="0"/>
              <a:t>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a:t>
            </a:fld>
            <a:endParaRPr lang="e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1025175"/>
            <a:ext cx="5314800" cy="3904555"/>
          </a:xfrm>
          <a:prstGeom prst="rect">
            <a:avLst/>
          </a:prstGeom>
        </p:spPr>
      </p:pic>
    </p:spTree>
    <p:extLst>
      <p:ext uri="{BB962C8B-B14F-4D97-AF65-F5344CB8AC3E}">
        <p14:creationId xmlns:p14="http://schemas.microsoft.com/office/powerpoint/2010/main" val="34328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Communication Management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70</a:t>
            </a:fld>
            <a:endParaRPr lang="en"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50" y="1025175"/>
            <a:ext cx="5994400" cy="3878097"/>
          </a:xfrm>
          <a:prstGeom prst="rect">
            <a:avLst/>
          </a:prstGeom>
        </p:spPr>
      </p:pic>
    </p:spTree>
    <p:extLst>
      <p:ext uri="{BB962C8B-B14F-4D97-AF65-F5344CB8AC3E}">
        <p14:creationId xmlns:p14="http://schemas.microsoft.com/office/powerpoint/2010/main" val="2134452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Communications </a:t>
            </a:r>
            <a:r>
              <a:rPr lang="en-US" dirty="0" smtClean="0"/>
              <a:t>Management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專案生命週期及每個階段的流程 </a:t>
            </a:r>
            <a:r>
              <a:rPr lang="zh-TW" altLang="en-US" sz="1600" dirty="0" smtClean="0"/>
              <a:t>、變更</a:t>
            </a:r>
            <a:r>
              <a:rPr lang="zh-TW" altLang="en-US" sz="1600" dirty="0"/>
              <a:t>管理計畫</a:t>
            </a:r>
            <a:r>
              <a:rPr lang="en-US" altLang="zh-TW" sz="1600" dirty="0"/>
              <a:t>(</a:t>
            </a:r>
            <a:r>
              <a:rPr lang="zh-TW" altLang="en-US" sz="1600" dirty="0"/>
              <a:t>監視及控制變更</a:t>
            </a:r>
            <a:r>
              <a:rPr lang="en-US" altLang="zh-TW" sz="1600" dirty="0" smtClean="0"/>
              <a:t>)</a:t>
            </a:r>
            <a:r>
              <a:rPr lang="zh-TW" altLang="en-US" sz="1600" dirty="0" smtClean="0"/>
              <a:t>、</a:t>
            </a:r>
            <a:r>
              <a:rPr lang="zh-TW" altLang="en-US" sz="1600" dirty="0"/>
              <a:t> 構型管理計畫</a:t>
            </a:r>
            <a:r>
              <a:rPr lang="en-US" altLang="zh-TW" sz="1600" dirty="0"/>
              <a:t>(</a:t>
            </a:r>
            <a:r>
              <a:rPr lang="zh-TW" altLang="en-US" sz="1600" dirty="0"/>
              <a:t>文件的構型管理</a:t>
            </a:r>
            <a:r>
              <a:rPr lang="en-US" altLang="zh-TW" sz="1600" dirty="0" smtClean="0"/>
              <a:t>)</a:t>
            </a:r>
            <a:r>
              <a:rPr lang="zh-TW" altLang="en-US" sz="1600" dirty="0" smtClean="0"/>
              <a:t>、及</a:t>
            </a:r>
            <a:r>
              <a:rPr lang="zh-TW" altLang="en-US" sz="1600" dirty="0"/>
              <a:t>利害關係人的溝通需求及方法 </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利害關係人登錄表</a:t>
            </a:r>
            <a:r>
              <a:rPr lang="mr-IN" altLang="zh-TW" sz="1600" b="1" dirty="0" smtClean="0"/>
              <a:t>–</a:t>
            </a:r>
            <a:r>
              <a:rPr lang="zh-TW" altLang="en-US" sz="1600" b="1" dirty="0" smtClean="0"/>
              <a:t> </a:t>
            </a:r>
            <a:r>
              <a:rPr lang="zh-TW" altLang="en-US" sz="1600" dirty="0" smtClean="0"/>
              <a:t>說明你即將跟誰溝通。</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a:t>與溝通有關的組織文化及結構，政府或產業標準、法規，專案管理資訊系統等</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描述、組織</a:t>
            </a:r>
            <a:r>
              <a:rPr lang="zh-TW" altLang="en-US" sz="1600" dirty="0"/>
              <a:t>圖及職位</a:t>
            </a:r>
            <a:r>
              <a:rPr lang="zh-TW" altLang="en-US" sz="1600" dirty="0" smtClean="0"/>
              <a:t>說明 、範本和表單、歷史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71</a:t>
            </a:fld>
            <a:endParaRPr lang="en" dirty="0">
              <a:solidFill>
                <a:schemeClr val="bg1"/>
              </a:solidFill>
            </a:endParaRPr>
          </a:p>
        </p:txBody>
      </p:sp>
    </p:spTree>
    <p:extLst>
      <p:ext uri="{BB962C8B-B14F-4D97-AF65-F5344CB8AC3E}">
        <p14:creationId xmlns:p14="http://schemas.microsoft.com/office/powerpoint/2010/main" val="58692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Communications </a:t>
            </a:r>
            <a:r>
              <a:rPr lang="en-US" dirty="0" smtClean="0"/>
              <a:t>Management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72</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溝通需求分析 </a:t>
            </a:r>
            <a:r>
              <a:rPr lang="en-US" sz="1600" b="1" i="1" dirty="0" smtClean="0"/>
              <a:t>Communication Requirements Analysis</a:t>
            </a:r>
            <a:r>
              <a:rPr lang="zh-TW" altLang="en-US" sz="1600" b="1" dirty="0" smtClean="0"/>
              <a:t> </a:t>
            </a:r>
            <a:r>
              <a:rPr lang="mr-IN" altLang="zh-TW" sz="1600" dirty="0" smtClean="0"/>
              <a:t>–</a:t>
            </a:r>
            <a:r>
              <a:rPr lang="zh-TW" altLang="en-US" sz="1600" dirty="0"/>
              <a:t> </a:t>
            </a:r>
            <a:r>
              <a:rPr lang="zh-TW" altLang="en-US" sz="1600" dirty="0" smtClean="0"/>
              <a:t>找出利害</a:t>
            </a:r>
            <a:r>
              <a:rPr lang="zh-TW" altLang="en-US" sz="1600" dirty="0"/>
              <a:t>關係</a:t>
            </a:r>
            <a:r>
              <a:rPr lang="zh-TW" altLang="en-US" sz="1600" dirty="0" smtClean="0"/>
              <a:t>人所需的資訊，</a:t>
            </a:r>
            <a:r>
              <a:rPr lang="zh-TW" altLang="en-US" sz="1600" dirty="0"/>
              <a:t> </a:t>
            </a:r>
            <a:r>
              <a:rPr lang="zh-TW" altLang="en-US" sz="1600" dirty="0" smtClean="0"/>
              <a:t>定義傳遞資訊</a:t>
            </a:r>
            <a:r>
              <a:rPr lang="zh-TW" altLang="en-US" sz="1600" dirty="0"/>
              <a:t>的類型、</a:t>
            </a:r>
            <a:r>
              <a:rPr lang="zh-TW" altLang="en-US" sz="1600" dirty="0" smtClean="0"/>
              <a:t>格式等 。</a:t>
            </a:r>
            <a:endParaRPr lang="en-US" altLang="zh-TW" sz="1600" dirty="0" smtClean="0"/>
          </a:p>
          <a:p>
            <a:pPr marL="527050" lvl="1" indent="-342900">
              <a:buClrTx/>
              <a:buFont typeface="+mj-lt"/>
              <a:buAutoNum type="arabicPeriod"/>
            </a:pPr>
            <a:r>
              <a:rPr lang="en-US" sz="1600" b="1" dirty="0" smtClean="0"/>
              <a:t>溝通技術</a:t>
            </a:r>
            <a:r>
              <a:rPr lang="en-US" sz="1600" b="1" dirty="0"/>
              <a:t> </a:t>
            </a:r>
            <a:r>
              <a:rPr lang="en-US" sz="1600" b="1" i="1" dirty="0"/>
              <a:t>Communication Technology </a:t>
            </a:r>
            <a:r>
              <a:rPr lang="en-US" sz="1600" b="1" dirty="0"/>
              <a:t> </a:t>
            </a:r>
            <a:r>
              <a:rPr lang="mr-IN" altLang="zh-TW" sz="1600" dirty="0" smtClean="0"/>
              <a:t>–</a:t>
            </a:r>
            <a:r>
              <a:rPr lang="zh-TW" altLang="en-US" sz="1600" dirty="0" smtClean="0"/>
              <a:t> 特定的工具、系統、或程式，能讓每個人運用，來掌握專案狀態和議題。</a:t>
            </a:r>
            <a:endParaRPr lang="en-US" altLang="zh-TW" sz="1600" dirty="0" smtClean="0"/>
          </a:p>
          <a:p>
            <a:pPr marL="527050" lvl="1" indent="-342900">
              <a:buClrTx/>
              <a:buFont typeface="+mj-lt"/>
              <a:buAutoNum type="arabicPeriod"/>
            </a:pPr>
            <a:r>
              <a:rPr lang="en-US" sz="1600" b="1" dirty="0"/>
              <a:t>溝通模式 </a:t>
            </a:r>
            <a:r>
              <a:rPr lang="en-US" sz="1600" b="1" i="1" dirty="0"/>
              <a:t>Communication </a:t>
            </a:r>
            <a:r>
              <a:rPr lang="en-US" sz="1600" b="1" i="1" dirty="0" smtClean="0"/>
              <a:t>Models </a:t>
            </a:r>
            <a:r>
              <a:rPr lang="mr-IN" altLang="zh-TW" sz="1600" dirty="0" smtClean="0"/>
              <a:t>–</a:t>
            </a:r>
            <a:r>
              <a:rPr lang="zh-TW" altLang="en-US" sz="1600" dirty="0" smtClean="0"/>
              <a:t> 訊息如何在各個群組間傳遞。</a:t>
            </a:r>
            <a:endParaRPr lang="en-US" altLang="zh-TW" sz="1600" dirty="0"/>
          </a:p>
          <a:p>
            <a:pPr marL="527050" lvl="1" indent="-342900">
              <a:buClrTx/>
              <a:buFont typeface="+mj-lt"/>
              <a:buAutoNum type="arabicPeriod"/>
            </a:pPr>
            <a:r>
              <a:rPr lang="en-US" sz="1600" b="1" dirty="0"/>
              <a:t>溝通方法 </a:t>
            </a:r>
            <a:r>
              <a:rPr lang="en-US" sz="1600" b="1" i="1" dirty="0"/>
              <a:t>Communication </a:t>
            </a:r>
            <a:r>
              <a:rPr lang="en-US" sz="1600" b="1" i="1" dirty="0" smtClean="0"/>
              <a:t>Methods </a:t>
            </a:r>
            <a:r>
              <a:rPr lang="mr-IN" altLang="zh-TW" sz="1600" dirty="0" smtClean="0"/>
              <a:t>–</a:t>
            </a:r>
            <a:r>
              <a:rPr lang="zh-CN" altLang="en-US" sz="1600" dirty="0" smtClean="0"/>
              <a:t> 如何跟</a:t>
            </a:r>
            <a:r>
              <a:rPr lang="zh-TW" altLang="en-US" sz="1600" dirty="0"/>
              <a:t>利害關係</a:t>
            </a:r>
            <a:r>
              <a:rPr lang="zh-TW" altLang="en-US" sz="1600" dirty="0" smtClean="0"/>
              <a:t>人</a:t>
            </a:r>
            <a:r>
              <a:rPr lang="zh-CN" altLang="en-US" sz="1600" dirty="0" smtClean="0"/>
              <a:t>共享</a:t>
            </a:r>
            <a:r>
              <a:rPr lang="zh-TW" altLang="en-US" sz="1600" dirty="0" smtClean="0"/>
              <a:t>資訊，方法有：</a:t>
            </a:r>
            <a:endParaRPr lang="en-US" altLang="zh-TW" sz="1600" dirty="0" smtClean="0"/>
          </a:p>
          <a:p>
            <a:pPr marL="627063" lvl="1" indent="-169863" eaLnBrk="0" fontAlgn="base" hangingPunct="0">
              <a:spcBef>
                <a:spcPct val="25000"/>
              </a:spcBef>
              <a:spcAft>
                <a:spcPct val="0"/>
              </a:spcAft>
              <a:buClrTx/>
              <a:buSzPct val="50000"/>
              <a:buBlip>
                <a:blip r:embed="rId2"/>
              </a:buBlip>
              <a:tabLst>
                <a:tab pos="914400" algn="l"/>
              </a:tabLst>
            </a:pPr>
            <a:r>
              <a:rPr lang="zh-TW" altLang="en-US" sz="1600" dirty="0" smtClean="0">
                <a:solidFill>
                  <a:schemeClr val="tx1"/>
                </a:solidFill>
                <a:latin typeface="Arial" charset="0"/>
              </a:rPr>
              <a:t>互動的 </a:t>
            </a:r>
            <a:r>
              <a:rPr lang="en-US" altLang="x-none" sz="1600" dirty="0" smtClean="0">
                <a:solidFill>
                  <a:schemeClr val="tx1"/>
                </a:solidFill>
                <a:latin typeface="Arial" charset="0"/>
              </a:rPr>
              <a:t>Interactive</a:t>
            </a:r>
            <a:r>
              <a:rPr lang="zh-TW" altLang="en-US" sz="1600" dirty="0" smtClean="0">
                <a:solidFill>
                  <a:schemeClr val="tx1"/>
                </a:solidFill>
                <a:latin typeface="Arial" charset="0"/>
              </a:rPr>
              <a:t>：</a:t>
            </a:r>
            <a:r>
              <a:rPr lang="en-US" altLang="x-none" sz="1600" dirty="0" smtClean="0">
                <a:solidFill>
                  <a:schemeClr val="tx1"/>
                </a:solidFill>
                <a:latin typeface="Arial" charset="0"/>
              </a:rPr>
              <a:t> </a:t>
            </a:r>
            <a:r>
              <a:rPr lang="zh-TW" altLang="en-US" sz="1600" dirty="0"/>
              <a:t>兩人或兩人以上多向的資訊交流。例：會議、電話、 即時訊息、 視訊會議。</a:t>
            </a:r>
            <a:endParaRPr lang="en-US" altLang="x-none" sz="1600" dirty="0">
              <a:solidFill>
                <a:schemeClr val="tx1"/>
              </a:solidFill>
              <a:latin typeface="Arial" charset="0"/>
            </a:endParaRPr>
          </a:p>
          <a:p>
            <a:pPr marL="627063" lvl="1" indent="-169863" eaLnBrk="0" fontAlgn="base" hangingPunct="0">
              <a:spcBef>
                <a:spcPct val="25000"/>
              </a:spcBef>
              <a:spcAft>
                <a:spcPct val="0"/>
              </a:spcAft>
              <a:buClrTx/>
              <a:buSzPct val="50000"/>
              <a:buBlip>
                <a:blip r:embed="rId2"/>
              </a:buBlip>
              <a:tabLst>
                <a:tab pos="914400" algn="l"/>
              </a:tabLst>
            </a:pPr>
            <a:r>
              <a:rPr lang="zh-TW" altLang="en-US" sz="1600" dirty="0" smtClean="0">
                <a:solidFill>
                  <a:schemeClr val="tx1"/>
                </a:solidFill>
                <a:latin typeface="Arial" charset="0"/>
              </a:rPr>
              <a:t>推播 </a:t>
            </a:r>
            <a:r>
              <a:rPr lang="en-US" altLang="x-none" sz="1600" dirty="0" smtClean="0">
                <a:solidFill>
                  <a:schemeClr val="tx1"/>
                </a:solidFill>
                <a:latin typeface="Arial" charset="0"/>
              </a:rPr>
              <a:t>Push</a:t>
            </a:r>
            <a:r>
              <a:rPr lang="zh-TW" altLang="en-US" sz="1600" dirty="0" smtClean="0">
                <a:solidFill>
                  <a:schemeClr val="tx1"/>
                </a:solidFill>
                <a:latin typeface="Arial" charset="0"/>
              </a:rPr>
              <a:t>：</a:t>
            </a:r>
            <a:r>
              <a:rPr lang="en-US" altLang="x-none" sz="1600" dirty="0" smtClean="0">
                <a:solidFill>
                  <a:schemeClr val="tx1"/>
                </a:solidFill>
                <a:latin typeface="Arial" charset="0"/>
              </a:rPr>
              <a:t> </a:t>
            </a:r>
            <a:r>
              <a:rPr lang="zh-TW" altLang="en-US" sz="1600" dirty="0"/>
              <a:t>將資訊發送給特定需要接收資訊的接收</a:t>
            </a:r>
            <a:r>
              <a:rPr lang="zh-TW" altLang="en-US" sz="1600" dirty="0" smtClean="0"/>
              <a:t>者，</a:t>
            </a:r>
            <a:r>
              <a:rPr lang="zh-TW" altLang="en-US" sz="1600" dirty="0"/>
              <a:t> 例：信件、備忘錄、報告、電子郵件、傳真 </a:t>
            </a:r>
            <a:r>
              <a:rPr lang="zh-TW" altLang="en-US" sz="1600" dirty="0" smtClean="0"/>
              <a:t>等。</a:t>
            </a:r>
            <a:endParaRPr lang="en-US" altLang="x-none" sz="1600" dirty="0">
              <a:solidFill>
                <a:schemeClr val="tx1"/>
              </a:solidFill>
              <a:latin typeface="Arial" charset="0"/>
            </a:endParaRPr>
          </a:p>
          <a:p>
            <a:pPr marL="627063" lvl="1" indent="-169863" eaLnBrk="0" fontAlgn="base" hangingPunct="0">
              <a:spcBef>
                <a:spcPct val="25000"/>
              </a:spcBef>
              <a:spcAft>
                <a:spcPct val="0"/>
              </a:spcAft>
              <a:buClrTx/>
              <a:buSzPct val="50000"/>
              <a:buBlip>
                <a:blip r:embed="rId2"/>
              </a:buBlip>
              <a:tabLst>
                <a:tab pos="914400" algn="l"/>
              </a:tabLst>
            </a:pPr>
            <a:r>
              <a:rPr lang="zh-TW" altLang="en-US" sz="1600" dirty="0" smtClean="0">
                <a:solidFill>
                  <a:schemeClr val="tx1"/>
                </a:solidFill>
                <a:latin typeface="Arial" charset="0"/>
              </a:rPr>
              <a:t>拉進 </a:t>
            </a:r>
            <a:r>
              <a:rPr lang="en-US" altLang="x-none" sz="1600" dirty="0" smtClean="0">
                <a:solidFill>
                  <a:schemeClr val="tx1"/>
                </a:solidFill>
                <a:latin typeface="Arial" charset="0"/>
              </a:rPr>
              <a:t>Pull Communication</a:t>
            </a:r>
            <a:r>
              <a:rPr lang="zh-TW" altLang="en-US" sz="1600" dirty="0" smtClean="0">
                <a:solidFill>
                  <a:schemeClr val="tx1"/>
                </a:solidFill>
                <a:latin typeface="Arial" charset="0"/>
              </a:rPr>
              <a:t>：</a:t>
            </a:r>
            <a:r>
              <a:rPr lang="en-US" altLang="x-none" sz="1600" dirty="0" smtClean="0">
                <a:solidFill>
                  <a:schemeClr val="tx1"/>
                </a:solidFill>
                <a:latin typeface="Arial" charset="0"/>
              </a:rPr>
              <a:t> </a:t>
            </a:r>
            <a:r>
              <a:rPr lang="zh-TW" altLang="en-US" sz="1600" dirty="0"/>
              <a:t>用於非常大量的資訊或對象，由接收者自行決定要接觸的資訊</a:t>
            </a:r>
            <a:r>
              <a:rPr lang="zh-TW" altLang="en-US" sz="1600" dirty="0" smtClean="0"/>
              <a:t>內容，</a:t>
            </a:r>
            <a:r>
              <a:rPr lang="zh-TW" altLang="en-US" sz="1600" dirty="0"/>
              <a:t> 例：內部資訊網、線上</a:t>
            </a:r>
            <a:r>
              <a:rPr lang="zh-TW" altLang="en-US" sz="1600" dirty="0" smtClean="0"/>
              <a:t>學習、知識庫等。</a:t>
            </a:r>
            <a:endParaRPr lang="en-US" altLang="zh-TW" sz="1600" dirty="0" smtClean="0"/>
          </a:p>
          <a:p>
            <a:pPr marL="527050" lvl="1" indent="-342900">
              <a:buClrTx/>
              <a:buFont typeface="+mj-lt"/>
              <a:buAutoNum type="arabicPeriod" startAt="5"/>
            </a:pPr>
            <a:r>
              <a:rPr lang="zh-TW" altLang="en-US" sz="1600" b="1" dirty="0" smtClean="0"/>
              <a:t>會議 </a:t>
            </a:r>
            <a:r>
              <a:rPr lang="en-US" sz="1600" b="1" i="1" dirty="0" smtClean="0"/>
              <a:t>Meetings</a:t>
            </a:r>
            <a:r>
              <a:rPr lang="zh-TW" altLang="en-US" sz="1600" b="1" dirty="0" smtClean="0"/>
              <a:t> </a:t>
            </a:r>
            <a:r>
              <a:rPr lang="mr-IN" altLang="zh-TW" sz="1600" dirty="0" smtClean="0"/>
              <a:t>–</a:t>
            </a:r>
            <a:r>
              <a:rPr lang="zh-CN" altLang="en-US" sz="1600" dirty="0" smtClean="0"/>
              <a:t> </a:t>
            </a:r>
            <a:r>
              <a:rPr lang="zh-TW" altLang="en-US" sz="1600" dirty="0" smtClean="0"/>
              <a:t>透過會議討論及解決專案相關問題。</a:t>
            </a:r>
            <a:endParaRPr lang="en-US" altLang="zh-TW" sz="1600" dirty="0" smtClean="0"/>
          </a:p>
          <a:p>
            <a:pPr marL="527050" lvl="1" indent="-342900">
              <a:buClrTx/>
              <a:buFont typeface="+mj-lt"/>
              <a:buAutoNum type="arabicPeriod" startAt="5"/>
            </a:pPr>
            <a:endParaRPr lang="en-US" altLang="zh-TW" sz="1600" dirty="0" smtClean="0"/>
          </a:p>
        </p:txBody>
      </p:sp>
    </p:spTree>
    <p:extLst>
      <p:ext uri="{BB962C8B-B14F-4D97-AF65-F5344CB8AC3E}">
        <p14:creationId xmlns:p14="http://schemas.microsoft.com/office/powerpoint/2010/main" val="9845705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Communications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專案文件更新 </a:t>
            </a:r>
            <a:r>
              <a:rPr lang="en-US" altLang="zh-TW" sz="1600" b="1" dirty="0" smtClean="0"/>
              <a:t>(</a:t>
            </a:r>
            <a:r>
              <a:rPr lang="en-US" sz="1600" b="1" i="1" dirty="0" smtClean="0"/>
              <a:t>Project </a:t>
            </a:r>
            <a:r>
              <a:rPr lang="en-US" sz="1600" b="1" i="1" dirty="0"/>
              <a:t>Documents </a:t>
            </a:r>
            <a:r>
              <a:rPr lang="en-US" sz="1600" b="1" i="1" dirty="0" smtClean="0"/>
              <a:t>Updates</a:t>
            </a:r>
            <a:r>
              <a:rPr lang="en-US" altLang="zh-TW" sz="1600" b="1" i="1" dirty="0" smtClean="0"/>
              <a:t>)</a:t>
            </a:r>
            <a:r>
              <a:rPr lang="en-US" sz="1600" b="1" dirty="0"/>
              <a:t> )</a:t>
            </a:r>
            <a:r>
              <a:rPr lang="zh-TW" altLang="en-US" sz="1600" b="1" dirty="0"/>
              <a:t> </a:t>
            </a:r>
            <a:r>
              <a:rPr lang="mr-IN" altLang="zh-TW" sz="1600" dirty="0" smtClean="0"/>
              <a:t>–</a:t>
            </a:r>
            <a:r>
              <a:rPr lang="zh-TW" altLang="en-US" sz="1600" dirty="0" smtClean="0"/>
              <a:t> 可能</a:t>
            </a:r>
            <a:r>
              <a:rPr lang="zh-TW" altLang="en-US" sz="1600" dirty="0"/>
              <a:t>需要</a:t>
            </a:r>
            <a:r>
              <a:rPr lang="zh-TW" altLang="en-US" sz="1600" dirty="0" smtClean="0"/>
              <a:t>更新專案時程、利害關係人登記簿、或</a:t>
            </a:r>
            <a:r>
              <a:rPr lang="zh-TW" altLang="en-US" sz="1600" dirty="0"/>
              <a:t>利害</a:t>
            </a:r>
            <a:r>
              <a:rPr lang="zh-TW" altLang="en-US" sz="1600" dirty="0" smtClean="0"/>
              <a:t>關係人管理策略等 </a:t>
            </a:r>
            <a:r>
              <a:rPr lang="zh-TW" altLang="en-US" sz="1600" dirty="0"/>
              <a:t>。</a:t>
            </a:r>
            <a:endParaRPr lang="en-US" sz="1600" b="1" dirty="0" smtClean="0"/>
          </a:p>
          <a:p>
            <a:pPr marL="365125" indent="-349250">
              <a:buClrTx/>
              <a:buFont typeface="+mj-lt"/>
              <a:buAutoNum type="arabicPeriod"/>
            </a:pPr>
            <a:r>
              <a:rPr lang="en-US" sz="1600" b="1" dirty="0" smtClean="0"/>
              <a:t>溝通管理計畫書</a:t>
            </a:r>
            <a:r>
              <a:rPr lang="en-US" sz="1600" b="1" dirty="0"/>
              <a:t> </a:t>
            </a:r>
            <a:r>
              <a:rPr lang="en-US" altLang="zh-TW" sz="1600" b="1" dirty="0"/>
              <a:t>(</a:t>
            </a:r>
            <a:r>
              <a:rPr lang="en-US" sz="1600" b="1" i="1" dirty="0" smtClean="0"/>
              <a:t>Communications </a:t>
            </a:r>
            <a:r>
              <a:rPr lang="en-US" sz="1600" b="1" i="1" dirty="0"/>
              <a:t>Management Plan</a:t>
            </a:r>
            <a:r>
              <a:rPr lang="en-US" sz="1600" b="1" i="1" dirty="0" smtClean="0"/>
              <a:t>) </a:t>
            </a:r>
            <a:r>
              <a:rPr lang="mr-IN" altLang="zh-TW" sz="1600" dirty="0" smtClean="0"/>
              <a:t>–</a:t>
            </a:r>
            <a:r>
              <a:rPr lang="en-US" altLang="zh-TW" sz="1600" dirty="0" smtClean="0"/>
              <a:t> </a:t>
            </a:r>
            <a:r>
              <a:rPr lang="zh-TW" altLang="en-US" sz="1600" dirty="0" smtClean="0"/>
              <a:t>此計畫書包含：</a:t>
            </a:r>
            <a:endParaRPr lang="en-US" altLang="zh-TW" sz="1600" dirty="0" smtClean="0"/>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WHAT - information is being communicated?</a:t>
            </a:r>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WHO - is responsible for creating and disseminating?</a:t>
            </a:r>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WHY - is it being disseminated (i.e. purpose)?</a:t>
            </a:r>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WHEN - is it disseminated (i.e. how often/frequency)?</a:t>
            </a:r>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HOW - will it be disseminated (comm. method)?</a:t>
            </a:r>
          </a:p>
          <a:p>
            <a:pPr marL="587375" lvl="1" indent="-238125" eaLnBrk="0" fontAlgn="base" hangingPunct="0">
              <a:spcBef>
                <a:spcPct val="25000"/>
              </a:spcBef>
              <a:spcAft>
                <a:spcPct val="0"/>
              </a:spcAft>
              <a:buClrTx/>
              <a:buSzPct val="50000"/>
              <a:buBlip>
                <a:blip r:embed="rId2"/>
              </a:buBlip>
            </a:pPr>
            <a:r>
              <a:rPr lang="en-US" sz="1400" dirty="0">
                <a:solidFill>
                  <a:schemeClr val="tx1"/>
                </a:solidFill>
                <a:latin typeface="Arial" charset="0"/>
              </a:rPr>
              <a:t>HOW LONG - will it be disseminated (i.e. start/end date)?</a:t>
            </a:r>
          </a:p>
          <a:p>
            <a:pPr marL="184150">
              <a:buClrTx/>
              <a:buNone/>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73</a:t>
            </a:fld>
            <a:endParaRPr lang="e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493478597"/>
              </p:ext>
            </p:extLst>
          </p:nvPr>
        </p:nvGraphicFramePr>
        <p:xfrm>
          <a:off x="1617486" y="3754448"/>
          <a:ext cx="6096000" cy="889000"/>
        </p:xfrm>
        <a:graphic>
          <a:graphicData uri="http://schemas.openxmlformats.org/drawingml/2006/table">
            <a:tbl>
              <a:tblPr firstRow="1" bandRow="1">
                <a:tableStyleId>{39D8D6CC-FFCD-4AFF-81F8-B98A0481E720}</a:tableStyleId>
              </a:tblPr>
              <a:tblGrid>
                <a:gridCol w="917167"/>
                <a:gridCol w="2130833"/>
                <a:gridCol w="724661"/>
                <a:gridCol w="2323339"/>
              </a:tblGrid>
              <a:tr h="370840">
                <a:tc>
                  <a:txBody>
                    <a:bodyPr/>
                    <a:lstStyle/>
                    <a:p>
                      <a:r>
                        <a:rPr lang="zh-TW" altLang="en-US" dirty="0" smtClean="0"/>
                        <a:t>事件</a:t>
                      </a:r>
                      <a:endParaRPr lang="en-US" dirty="0"/>
                    </a:p>
                  </a:txBody>
                  <a:tcPr/>
                </a:tc>
                <a:tc>
                  <a:txBody>
                    <a:bodyPr/>
                    <a:lstStyle/>
                    <a:p>
                      <a:r>
                        <a:rPr lang="zh-TW" altLang="en-US" dirty="0" smtClean="0"/>
                        <a:t>理由</a:t>
                      </a:r>
                      <a:endParaRPr lang="en-US" dirty="0"/>
                    </a:p>
                  </a:txBody>
                  <a:tcPr/>
                </a:tc>
                <a:tc>
                  <a:txBody>
                    <a:bodyPr/>
                    <a:lstStyle/>
                    <a:p>
                      <a:r>
                        <a:rPr lang="zh-TW" altLang="en-US" dirty="0" smtClean="0"/>
                        <a:t>頻率</a:t>
                      </a:r>
                      <a:endParaRPr lang="en-US" dirty="0"/>
                    </a:p>
                  </a:txBody>
                  <a:tcPr/>
                </a:tc>
                <a:tc>
                  <a:txBody>
                    <a:bodyPr/>
                    <a:lstStyle/>
                    <a:p>
                      <a:r>
                        <a:rPr lang="zh-TW" altLang="en-US" dirty="0" smtClean="0"/>
                        <a:t>交付物</a:t>
                      </a:r>
                      <a:endParaRPr lang="en-US" dirty="0"/>
                    </a:p>
                  </a:txBody>
                  <a:tcPr/>
                </a:tc>
              </a:tr>
              <a:tr h="370840">
                <a:tc>
                  <a:txBody>
                    <a:bodyPr/>
                    <a:lstStyle/>
                    <a:p>
                      <a:r>
                        <a:rPr lang="zh-TW" altLang="en-US" dirty="0" smtClean="0"/>
                        <a:t>進度會議</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dirty="0" smtClean="0"/>
                        <a:t>對利害關係人</a:t>
                      </a:r>
                      <a:r>
                        <a:rPr lang="zh-TW" altLang="en-US" dirty="0" smtClean="0"/>
                        <a:t>報告專案進度報告</a:t>
                      </a:r>
                      <a:endParaRPr lang="en-US" dirty="0"/>
                    </a:p>
                  </a:txBody>
                  <a:tcPr/>
                </a:tc>
                <a:tc>
                  <a:txBody>
                    <a:bodyPr/>
                    <a:lstStyle/>
                    <a:p>
                      <a:r>
                        <a:rPr lang="zh-TW" altLang="en-US" dirty="0" smtClean="0"/>
                        <a:t>每二週</a:t>
                      </a:r>
                      <a:endParaRPr lang="en-US" dirty="0"/>
                    </a:p>
                  </a:txBody>
                  <a:tcPr/>
                </a:tc>
                <a:tc>
                  <a:txBody>
                    <a:bodyPr/>
                    <a:lstStyle/>
                    <a:p>
                      <a:r>
                        <a:rPr lang="zh-TW" altLang="en-US" dirty="0" smtClean="0"/>
                        <a:t>以郵件交付會議記錄</a:t>
                      </a:r>
                      <a:endParaRPr lang="en-US" dirty="0"/>
                    </a:p>
                  </a:txBody>
                  <a:tcPr/>
                </a:tc>
              </a:tr>
            </a:tbl>
          </a:graphicData>
        </a:graphic>
      </p:graphicFrame>
    </p:spTree>
    <p:extLst>
      <p:ext uri="{BB962C8B-B14F-4D97-AF65-F5344CB8AC3E}">
        <p14:creationId xmlns:p14="http://schemas.microsoft.com/office/powerpoint/2010/main" val="13156328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10.2 Manage </a:t>
            </a:r>
            <a:r>
              <a:rPr lang="en-US" b="1" dirty="0" smtClean="0"/>
              <a:t>Communications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74</a:t>
            </a:fld>
            <a:endParaRPr lang="en" dirty="0">
              <a:solidFill>
                <a:schemeClr val="bg1"/>
              </a:solidFill>
            </a:endParaRPr>
          </a:p>
        </p:txBody>
      </p:sp>
      <p:sp>
        <p:nvSpPr>
          <p:cNvPr id="6" name="Rectangle 5"/>
          <p:cNvSpPr/>
          <p:nvPr/>
        </p:nvSpPr>
        <p:spPr>
          <a:xfrm>
            <a:off x="1104900" y="1316973"/>
            <a:ext cx="6724500" cy="738664"/>
          </a:xfrm>
          <a:prstGeom prst="rect">
            <a:avLst/>
          </a:prstGeom>
        </p:spPr>
        <p:txBody>
          <a:bodyPr wrap="square">
            <a:spAutoFit/>
          </a:bodyPr>
          <a:lstStyle/>
          <a:p>
            <a:r>
              <a:rPr lang="en-US" b="1" dirty="0" smtClean="0"/>
              <a:t>10.2 </a:t>
            </a:r>
            <a:r>
              <a:rPr lang="en-US" b="1"/>
              <a:t>Manage </a:t>
            </a:r>
            <a:r>
              <a:rPr lang="en-US" b="1" smtClean="0"/>
              <a:t>Communications </a:t>
            </a:r>
            <a:r>
              <a:rPr lang="en-US" smtClean="0"/>
              <a:t>— The </a:t>
            </a:r>
            <a:r>
              <a:rPr lang="en-US" dirty="0"/>
              <a:t>process of creating, collecting, distributing, storing, retrieving and the ultimate disposition of project information in accordance with the communications management plan.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47435"/>
            <a:ext cx="7086600" cy="2057400"/>
          </a:xfrm>
          <a:prstGeom prst="rect">
            <a:avLst/>
          </a:prstGeom>
        </p:spPr>
      </p:pic>
    </p:spTree>
    <p:extLst>
      <p:ext uri="{BB962C8B-B14F-4D97-AF65-F5344CB8AC3E}">
        <p14:creationId xmlns:p14="http://schemas.microsoft.com/office/powerpoint/2010/main" val="1305660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Communication Management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75</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000" y="1025175"/>
            <a:ext cx="4940300" cy="3874048"/>
          </a:xfrm>
          <a:prstGeom prst="rect">
            <a:avLst/>
          </a:prstGeom>
        </p:spPr>
      </p:pic>
    </p:spTree>
    <p:extLst>
      <p:ext uri="{BB962C8B-B14F-4D97-AF65-F5344CB8AC3E}">
        <p14:creationId xmlns:p14="http://schemas.microsoft.com/office/powerpoint/2010/main" val="1879581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Manage </a:t>
            </a:r>
            <a:r>
              <a:rPr lang="en-US" b="1" dirty="0" smtClean="0"/>
              <a:t>Communications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溝通管理計畫書 </a:t>
            </a:r>
            <a:r>
              <a:rPr lang="en-US" sz="1600" b="1" i="1" dirty="0"/>
              <a:t>Communications Management Plan</a:t>
            </a:r>
            <a:r>
              <a:rPr lang="zh-TW" altLang="en-US" sz="1600" b="1" dirty="0" smtClean="0"/>
              <a:t> </a:t>
            </a:r>
            <a:r>
              <a:rPr lang="mr-IN" altLang="zh-TW" sz="1600" dirty="0" smtClean="0"/>
              <a:t>–</a:t>
            </a:r>
            <a:r>
              <a:rPr lang="zh-TW" altLang="en-US" sz="1600" dirty="0" smtClean="0"/>
              <a:t> 提供</a:t>
            </a:r>
            <a:r>
              <a:rPr lang="zh-TW" altLang="en-US" sz="1600" dirty="0"/>
              <a:t>溝通的計畫，組織，監視及</a:t>
            </a:r>
            <a:r>
              <a:rPr lang="zh-TW" altLang="en-US" sz="1600" dirty="0" smtClean="0"/>
              <a:t>控制。</a:t>
            </a:r>
            <a:endParaRPr lang="en-US" altLang="zh-TW" sz="1600" dirty="0"/>
          </a:p>
          <a:p>
            <a:pPr marL="527050" lvl="1" indent="-342900">
              <a:buClr>
                <a:schemeClr val="tx1"/>
              </a:buClr>
              <a:buFont typeface="+mj-lt"/>
              <a:buAutoNum type="arabicPeriod"/>
            </a:pPr>
            <a:r>
              <a:rPr lang="en-US" sz="1600" b="1" dirty="0" smtClean="0"/>
              <a:t>工作績效報告</a:t>
            </a:r>
            <a:r>
              <a:rPr lang="en-US" sz="1600" b="1" dirty="0"/>
              <a:t> </a:t>
            </a:r>
            <a:r>
              <a:rPr lang="en-US" sz="1600" b="1" i="1" dirty="0"/>
              <a:t>Work Performance </a:t>
            </a:r>
            <a:r>
              <a:rPr lang="en-US" sz="1600" b="1" i="1" dirty="0" smtClean="0"/>
              <a:t>Reports</a:t>
            </a:r>
            <a:r>
              <a:rPr lang="zh-TW" altLang="en-US" sz="1600" b="1" i="1" dirty="0" smtClean="0"/>
              <a:t> </a:t>
            </a:r>
            <a:r>
              <a:rPr lang="mr-IN" altLang="zh-TW" sz="1600" dirty="0"/>
              <a:t>–</a:t>
            </a:r>
            <a:r>
              <a:rPr lang="zh-TW" altLang="en-US" sz="1600" dirty="0"/>
              <a:t> </a:t>
            </a:r>
            <a:r>
              <a:rPr lang="zh-TW" altLang="en-US" sz="1600" dirty="0" smtClean="0"/>
              <a:t>專案</a:t>
            </a:r>
            <a:r>
              <a:rPr lang="zh-TW" altLang="en-US" sz="1600" dirty="0"/>
              <a:t>績效和進度</a:t>
            </a:r>
            <a:r>
              <a:rPr lang="zh-TW" altLang="en-US" sz="1600" dirty="0" smtClean="0"/>
              <a:t>文件，以了解專案是否偏離計畫。</a:t>
            </a:r>
            <a:endParaRPr lang="en-US" altLang="zh-TW" sz="1600" dirty="0" smtClean="0"/>
          </a:p>
          <a:p>
            <a:pPr marL="527050" lvl="1" indent="-342900">
              <a:buClr>
                <a:schemeClr val="tx1"/>
              </a:buClr>
              <a:buFont typeface="+mj-lt"/>
              <a:buAutoNum type="arabicPeriod"/>
            </a:pPr>
            <a:r>
              <a:rPr lang="zh-TW" altLang="en-US" sz="1600" b="1" dirty="0"/>
              <a:t>企業環境因素</a:t>
            </a:r>
            <a:r>
              <a:rPr lang="zh-TW" altLang="en-US" sz="1600" dirty="0"/>
              <a:t> </a:t>
            </a:r>
            <a:r>
              <a:rPr lang="en-US" sz="1600" b="1" i="1" dirty="0"/>
              <a:t>Enterprise Environmental </a:t>
            </a:r>
            <a:r>
              <a:rPr lang="en-US" sz="1600" b="1" i="1" dirty="0" smtClean="0"/>
              <a:t>Factors </a:t>
            </a:r>
            <a:r>
              <a:rPr lang="mr-IN" altLang="zh-TW" sz="1600" dirty="0" smtClean="0"/>
              <a:t>–</a:t>
            </a:r>
            <a:r>
              <a:rPr lang="en-US" altLang="zh-TW" sz="1600" dirty="0" smtClean="0"/>
              <a:t> </a:t>
            </a:r>
            <a:r>
              <a:rPr lang="zh-TW" altLang="en-US" sz="1600" dirty="0" smtClean="0"/>
              <a:t>與</a:t>
            </a:r>
            <a:r>
              <a:rPr lang="zh-TW" altLang="en-US" sz="1600" dirty="0"/>
              <a:t>溝通有關</a:t>
            </a:r>
            <a:r>
              <a:rPr lang="zh-TW" altLang="en-US" sz="1600" dirty="0" smtClean="0"/>
              <a:t>的</a:t>
            </a:r>
            <a:r>
              <a:rPr lang="zh-TW" altLang="en-US" sz="1600" dirty="0"/>
              <a:t>組織文化及</a:t>
            </a:r>
            <a:r>
              <a:rPr lang="zh-TW" altLang="en-US" sz="1600" dirty="0" smtClean="0"/>
              <a:t>結構</a:t>
            </a:r>
            <a:r>
              <a:rPr lang="zh-TW" altLang="en-US" sz="1600" dirty="0"/>
              <a:t>，</a:t>
            </a:r>
            <a:r>
              <a:rPr lang="zh-TW" altLang="en-US" sz="1600" dirty="0" smtClean="0"/>
              <a:t>政府</a:t>
            </a:r>
            <a:r>
              <a:rPr lang="zh-TW" altLang="en-US" sz="1600" dirty="0"/>
              <a:t>或產業標準、</a:t>
            </a:r>
            <a:r>
              <a:rPr lang="zh-TW" altLang="en-US" sz="1600" dirty="0" smtClean="0"/>
              <a:t>法規</a:t>
            </a:r>
            <a:r>
              <a:rPr lang="zh-TW" altLang="en-US" sz="1600" dirty="0"/>
              <a:t>，</a:t>
            </a:r>
            <a:r>
              <a:rPr lang="zh-TW" altLang="en-US" sz="1600" dirty="0" smtClean="0"/>
              <a:t>專案</a:t>
            </a:r>
            <a:r>
              <a:rPr lang="zh-TW" altLang="en-US" sz="1600" dirty="0"/>
              <a:t>管理資訊系統</a:t>
            </a:r>
            <a:r>
              <a:rPr lang="zh-TW" altLang="en-US" sz="1600" dirty="0" smtClean="0"/>
              <a:t>等</a:t>
            </a:r>
            <a:r>
              <a:rPr lang="zh-TW" altLang="en-US" sz="1600" dirty="0"/>
              <a:t>。</a:t>
            </a:r>
            <a:endParaRPr lang="en-US" altLang="zh-TW" sz="1600" dirty="0"/>
          </a:p>
          <a:p>
            <a:pPr marL="527050" lvl="1" indent="-342900">
              <a:buClr>
                <a:schemeClr val="tx1"/>
              </a:buClr>
              <a:buFont typeface="+mj-lt"/>
              <a:buAutoNum type="arabicPeriod"/>
            </a:pPr>
            <a:r>
              <a:rPr lang="zh-TW" altLang="en-US" sz="1600" b="1" dirty="0" smtClean="0"/>
              <a:t>組織</a:t>
            </a:r>
            <a:r>
              <a:rPr lang="zh-TW" altLang="en-US" sz="1600" b="1" dirty="0"/>
              <a:t>流程資產 </a:t>
            </a:r>
            <a:r>
              <a:rPr lang="en-US" sz="1600" b="1" i="1" dirty="0"/>
              <a:t>Organizational Process Assets</a:t>
            </a:r>
            <a:r>
              <a:rPr lang="mr-IN" altLang="zh-TW" sz="1600" dirty="0" smtClean="0"/>
              <a:t>–</a:t>
            </a:r>
            <a:r>
              <a:rPr lang="zh-TW" altLang="en-US" sz="1600" dirty="0" smtClean="0"/>
              <a:t> 提供</a:t>
            </a:r>
            <a:r>
              <a:rPr lang="zh-TW" altLang="en-US" sz="1600" dirty="0"/>
              <a:t>溝通管理的政策、程序、流程及</a:t>
            </a:r>
            <a:r>
              <a:rPr lang="zh-TW" altLang="en-US" sz="1600" dirty="0" smtClean="0"/>
              <a:t>指南</a:t>
            </a:r>
            <a:r>
              <a:rPr lang="zh-TW" altLang="en-US" sz="1600" dirty="0"/>
              <a:t>，</a:t>
            </a:r>
            <a:r>
              <a:rPr lang="zh-TW" altLang="en-US" sz="1600" dirty="0" smtClean="0"/>
              <a:t>範本，歷史</a:t>
            </a:r>
            <a:r>
              <a:rPr lang="zh-TW" altLang="en-US" sz="1600" dirty="0"/>
              <a:t>資訊及經驗學習</a:t>
            </a:r>
            <a:r>
              <a:rPr lang="zh-TW" altLang="en-US" sz="1600" dirty="0" smtClean="0"/>
              <a:t>。</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76</a:t>
            </a:fld>
            <a:endParaRPr lang="en" dirty="0">
              <a:solidFill>
                <a:schemeClr val="bg1"/>
              </a:solidFill>
            </a:endParaRPr>
          </a:p>
        </p:txBody>
      </p:sp>
    </p:spTree>
    <p:extLst>
      <p:ext uri="{BB962C8B-B14F-4D97-AF65-F5344CB8AC3E}">
        <p14:creationId xmlns:p14="http://schemas.microsoft.com/office/powerpoint/2010/main" val="631275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Manage </a:t>
            </a:r>
            <a:r>
              <a:rPr lang="en-US" b="1" dirty="0" smtClean="0"/>
              <a:t>Communications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溝通技術</a:t>
            </a:r>
            <a:r>
              <a:rPr lang="en-US" sz="1600" b="1" dirty="0"/>
              <a:t> </a:t>
            </a:r>
            <a:r>
              <a:rPr lang="en-US" sz="1600" b="1" i="1" dirty="0"/>
              <a:t>Communication Technology </a:t>
            </a:r>
            <a:r>
              <a:rPr lang="en-US" sz="1600" b="1" dirty="0"/>
              <a:t> </a:t>
            </a:r>
            <a:r>
              <a:rPr lang="mr-IN" altLang="zh-TW" sz="1600" dirty="0" smtClean="0"/>
              <a:t>–</a:t>
            </a:r>
            <a:r>
              <a:rPr lang="zh-TW" altLang="en-US" sz="1600" dirty="0" smtClean="0"/>
              <a:t> 特定</a:t>
            </a:r>
            <a:r>
              <a:rPr lang="zh-TW" altLang="en-US" sz="1600" dirty="0"/>
              <a:t>的工具、系統、或程式，能讓每個人運用，來掌握專案狀態和議題。。</a:t>
            </a:r>
            <a:endParaRPr lang="en-US" altLang="zh-TW" sz="1600" dirty="0"/>
          </a:p>
          <a:p>
            <a:pPr marL="527050" lvl="1" indent="-342900">
              <a:buClrTx/>
              <a:buFont typeface="+mj-lt"/>
              <a:buAutoNum type="arabicPeriod"/>
            </a:pPr>
            <a:r>
              <a:rPr lang="en-US" sz="1600" b="1" dirty="0"/>
              <a:t>溝通模式 </a:t>
            </a:r>
            <a:r>
              <a:rPr lang="en-US" sz="1600" b="1" i="1" dirty="0"/>
              <a:t>Communication Models </a:t>
            </a:r>
            <a:r>
              <a:rPr lang="mr-IN" altLang="zh-TW" sz="1600" dirty="0" smtClean="0"/>
              <a:t>–</a:t>
            </a:r>
            <a:r>
              <a:rPr lang="zh-TW" altLang="en-US" sz="1600" dirty="0" smtClean="0"/>
              <a:t> 訊息</a:t>
            </a:r>
            <a:r>
              <a:rPr lang="zh-TW" altLang="en-US" sz="1600" dirty="0"/>
              <a:t>如何在各個群組間傳遞</a:t>
            </a:r>
            <a:r>
              <a:rPr lang="zh-TW" altLang="en-US" sz="1600" dirty="0" smtClean="0"/>
              <a:t>。</a:t>
            </a:r>
            <a:endParaRPr lang="en-US" altLang="zh-TW"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242" y="2183731"/>
            <a:ext cx="4064000" cy="2476500"/>
          </a:xfrm>
          <a:prstGeom prst="rect">
            <a:avLst/>
          </a:prstGeom>
        </p:spPr>
      </p:pic>
    </p:spTree>
    <p:extLst>
      <p:ext uri="{BB962C8B-B14F-4D97-AF65-F5344CB8AC3E}">
        <p14:creationId xmlns:p14="http://schemas.microsoft.com/office/powerpoint/2010/main" val="127391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Manage </a:t>
            </a:r>
            <a:r>
              <a:rPr lang="en-US" b="1" dirty="0" smtClean="0"/>
              <a:t>Communications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startAt="3"/>
            </a:pPr>
            <a:r>
              <a:rPr lang="en-US" sz="1600" b="1" dirty="0" smtClean="0"/>
              <a:t>溝通方法</a:t>
            </a:r>
            <a:r>
              <a:rPr lang="en-US" sz="1600" b="1" dirty="0"/>
              <a:t> </a:t>
            </a:r>
            <a:r>
              <a:rPr lang="en-US" sz="1600" b="1" i="1" dirty="0"/>
              <a:t>Communication Methods </a:t>
            </a:r>
            <a:r>
              <a:rPr lang="mr-IN" altLang="zh-TW" sz="1600" dirty="0" smtClean="0"/>
              <a:t>–</a:t>
            </a:r>
            <a:r>
              <a:rPr lang="zh-TW" altLang="en-US" sz="1600" dirty="0" smtClean="0"/>
              <a:t> 有 </a:t>
            </a:r>
            <a:r>
              <a:rPr lang="en-US" altLang="zh-TW" sz="1600" dirty="0" smtClean="0"/>
              <a:t>4</a:t>
            </a:r>
            <a:r>
              <a:rPr lang="zh-TW" altLang="en-US" sz="1600" dirty="0" smtClean="0"/>
              <a:t> 種類型：</a:t>
            </a:r>
            <a:endParaRPr lang="en-US" altLang="zh-TW" sz="1600" dirty="0" smtClean="0"/>
          </a:p>
          <a:p>
            <a:pPr marL="714375" lvl="2" indent="-174625">
              <a:buClrTx/>
              <a:buFont typeface="Arial" charset="0"/>
              <a:buChar char="•"/>
            </a:pPr>
            <a:r>
              <a:rPr lang="zh-TW" altLang="en-US" sz="1600" dirty="0" smtClean="0"/>
              <a:t>正式的書面溝通 </a:t>
            </a:r>
            <a:r>
              <a:rPr lang="en-US" sz="1600" b="1" dirty="0"/>
              <a:t>Formal written </a:t>
            </a:r>
            <a:r>
              <a:rPr lang="zh-TW" altLang="en-US" sz="1600" dirty="0"/>
              <a:t>：</a:t>
            </a:r>
            <a:r>
              <a:rPr lang="en-US" sz="1600" dirty="0"/>
              <a:t> </a:t>
            </a:r>
            <a:r>
              <a:rPr lang="zh-TW" altLang="en-US" sz="1600" dirty="0" smtClean="0"/>
              <a:t>如規格書或其他正式的專案文件。</a:t>
            </a:r>
            <a:endParaRPr lang="en-US" altLang="zh-TW" sz="1600" dirty="0" smtClean="0"/>
          </a:p>
          <a:p>
            <a:pPr marL="714375" lvl="2" indent="-174625">
              <a:buClrTx/>
              <a:buFont typeface="Arial" charset="0"/>
              <a:buChar char="•"/>
            </a:pPr>
            <a:r>
              <a:rPr lang="zh-TW" altLang="en-US" sz="1600" dirty="0" smtClean="0"/>
              <a:t>非正式</a:t>
            </a:r>
            <a:r>
              <a:rPr lang="zh-TW" altLang="en-US" sz="1600" dirty="0"/>
              <a:t>的書面</a:t>
            </a:r>
            <a:r>
              <a:rPr lang="zh-TW" altLang="en-US" sz="1600" dirty="0" smtClean="0"/>
              <a:t>溝通 </a:t>
            </a:r>
            <a:r>
              <a:rPr lang="en-US" sz="1600" b="1" dirty="0" smtClean="0"/>
              <a:t>Informal </a:t>
            </a:r>
            <a:r>
              <a:rPr lang="en-US" sz="1600" b="1" dirty="0"/>
              <a:t>written </a:t>
            </a:r>
            <a:r>
              <a:rPr lang="zh-TW" altLang="en-US" sz="1600" dirty="0"/>
              <a:t>：</a:t>
            </a:r>
            <a:r>
              <a:rPr lang="en-US" sz="1600" dirty="0"/>
              <a:t> </a:t>
            </a:r>
            <a:r>
              <a:rPr lang="zh-TW" altLang="en-US" sz="1600" dirty="0" smtClean="0"/>
              <a:t>如</a:t>
            </a:r>
            <a:r>
              <a:rPr lang="en-US" altLang="zh-TW" sz="1600" dirty="0" smtClean="0"/>
              <a:t>Email</a:t>
            </a:r>
            <a:r>
              <a:rPr lang="zh-TW" altLang="en-US" sz="1600" dirty="0" smtClean="0"/>
              <a:t>。</a:t>
            </a:r>
            <a:endParaRPr lang="en-US" altLang="zh-TW" sz="1600" dirty="0"/>
          </a:p>
          <a:p>
            <a:pPr marL="714375" lvl="2" indent="-174625">
              <a:buClrTx/>
              <a:buFont typeface="Arial" charset="0"/>
              <a:buChar char="•"/>
            </a:pPr>
            <a:r>
              <a:rPr lang="zh-TW" altLang="en-US" sz="1600" dirty="0"/>
              <a:t>正式</a:t>
            </a:r>
            <a:r>
              <a:rPr lang="zh-TW" altLang="en-US" sz="1600" dirty="0" smtClean="0"/>
              <a:t>的口語溝通 </a:t>
            </a:r>
            <a:r>
              <a:rPr lang="en-US" sz="1600" b="1" dirty="0"/>
              <a:t>Formal </a:t>
            </a:r>
            <a:r>
              <a:rPr lang="en-US" sz="1600" b="1" dirty="0" smtClean="0"/>
              <a:t>verbal</a:t>
            </a:r>
            <a:r>
              <a:rPr lang="zh-TW" altLang="en-US" sz="1600" dirty="0" smtClean="0"/>
              <a:t>：</a:t>
            </a:r>
            <a:r>
              <a:rPr lang="en-US" sz="1600" dirty="0" smtClean="0"/>
              <a:t> </a:t>
            </a:r>
            <a:r>
              <a:rPr lang="zh-TW" altLang="en-US" sz="1600" dirty="0" smtClean="0"/>
              <a:t>如簡報，有留下證據。</a:t>
            </a:r>
            <a:endParaRPr lang="en-US" altLang="zh-TW" sz="1600" dirty="0"/>
          </a:p>
          <a:p>
            <a:pPr marL="714375" lvl="2" indent="-174625">
              <a:buClrTx/>
              <a:buFont typeface="Arial" charset="0"/>
              <a:buChar char="•"/>
            </a:pPr>
            <a:r>
              <a:rPr lang="zh-TW" altLang="en-US" sz="1600" dirty="0" smtClean="0"/>
              <a:t>非正式</a:t>
            </a:r>
            <a:r>
              <a:rPr lang="zh-TW" altLang="en-US" sz="1600" dirty="0"/>
              <a:t>的口語</a:t>
            </a:r>
            <a:r>
              <a:rPr lang="zh-TW" altLang="en-US" sz="1600" dirty="0" smtClean="0"/>
              <a:t>溝通 </a:t>
            </a:r>
            <a:r>
              <a:rPr lang="en-US" sz="1600" b="1" dirty="0" smtClean="0"/>
              <a:t>In</a:t>
            </a:r>
            <a:r>
              <a:rPr lang="en-US" altLang="zh-TW" sz="1600" b="1" dirty="0" smtClean="0"/>
              <a:t>f</a:t>
            </a:r>
            <a:r>
              <a:rPr lang="en-US" sz="1600" b="1" dirty="0" smtClean="0"/>
              <a:t>ormal </a:t>
            </a:r>
            <a:r>
              <a:rPr lang="en-US" sz="1600" b="1" dirty="0"/>
              <a:t>verbal </a:t>
            </a:r>
            <a:r>
              <a:rPr lang="zh-TW" altLang="en-US" sz="1600" dirty="0"/>
              <a:t>：</a:t>
            </a:r>
            <a:r>
              <a:rPr lang="en-US" sz="1600" dirty="0"/>
              <a:t> </a:t>
            </a:r>
            <a:r>
              <a:rPr lang="zh-TW" altLang="en-US" sz="1600" dirty="0" smtClean="0"/>
              <a:t>如電話溝通。</a:t>
            </a:r>
            <a:endParaRPr lang="en-US" altLang="zh-TW" sz="1600" dirty="0" smtClean="0"/>
          </a:p>
          <a:p>
            <a:pPr marL="527050" lvl="1" indent="-342900">
              <a:buClrTx/>
              <a:buFont typeface="+mj-lt"/>
              <a:buAutoNum type="arabicPeriod" startAt="3"/>
            </a:pPr>
            <a:r>
              <a:rPr lang="en-US" sz="1600" b="1" dirty="0"/>
              <a:t>資訊管理系統 </a:t>
            </a:r>
            <a:r>
              <a:rPr lang="en-US" sz="1600" b="1" i="1" dirty="0"/>
              <a:t>Information Management </a:t>
            </a:r>
            <a:r>
              <a:rPr lang="en-US" sz="1600" b="1" i="1" dirty="0" smtClean="0"/>
              <a:t>Systems </a:t>
            </a:r>
            <a:r>
              <a:rPr lang="mr-IN" altLang="zh-TW" sz="1600" dirty="0" smtClean="0"/>
              <a:t>–</a:t>
            </a:r>
            <a:r>
              <a:rPr lang="zh-TW" altLang="en-US" sz="1600" dirty="0" smtClean="0"/>
              <a:t> 用來收集、儲存和傳遞專案資訊的工具、流程或程序。如工時系統，預算系統等。</a:t>
            </a:r>
            <a:endParaRPr lang="en-US" altLang="zh-TW" sz="1600" dirty="0" smtClean="0"/>
          </a:p>
          <a:p>
            <a:pPr marL="527050" lvl="1" indent="-342900">
              <a:buClrTx/>
              <a:buFont typeface="+mj-lt"/>
              <a:buAutoNum type="arabicPeriod" startAt="3"/>
            </a:pPr>
            <a:r>
              <a:rPr lang="en-US" sz="1600" b="1" dirty="0" smtClean="0"/>
              <a:t>績效報告</a:t>
            </a:r>
            <a:r>
              <a:rPr lang="en-US" sz="1600" b="1" dirty="0"/>
              <a:t> </a:t>
            </a:r>
            <a:r>
              <a:rPr lang="en-US" sz="1600" b="1" i="1" dirty="0"/>
              <a:t>Performance </a:t>
            </a:r>
            <a:r>
              <a:rPr lang="en-US" sz="1600" b="1" i="1" dirty="0" smtClean="0"/>
              <a:t>Reporting </a:t>
            </a:r>
            <a:r>
              <a:rPr lang="mr-IN" altLang="zh-TW" sz="1600" dirty="0" smtClean="0"/>
              <a:t>–</a:t>
            </a:r>
            <a:r>
              <a:rPr lang="zh-TW" altLang="en-US" sz="1600" dirty="0" smtClean="0"/>
              <a:t> 收集專案</a:t>
            </a:r>
            <a:r>
              <a:rPr lang="zh-TW" altLang="en-US" sz="1600" dirty="0"/>
              <a:t>績效和</a:t>
            </a:r>
            <a:r>
              <a:rPr lang="zh-TW" altLang="en-US" sz="1600" dirty="0" smtClean="0"/>
              <a:t>進度資料，經過歸納分析後，以</a:t>
            </a:r>
            <a:r>
              <a:rPr lang="zh-TW" altLang="en-US" sz="1600" dirty="0"/>
              <a:t>了解專案是否偏離計畫</a:t>
            </a:r>
            <a:r>
              <a:rPr lang="zh-TW" altLang="en-US" sz="1600" dirty="0" smtClean="0"/>
              <a:t>。並讓每個人了解專 案如何記錄及處理風險，及預測未來專案要如何進展。</a:t>
            </a:r>
            <a:endParaRPr lang="en-US" altLang="zh-TW" sz="1600" dirty="0"/>
          </a:p>
        </p:txBody>
      </p:sp>
    </p:spTree>
    <p:extLst>
      <p:ext uri="{BB962C8B-B14F-4D97-AF65-F5344CB8AC3E}">
        <p14:creationId xmlns:p14="http://schemas.microsoft.com/office/powerpoint/2010/main" val="386975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Manage Communications</a:t>
            </a:r>
            <a:r>
              <a:rPr lang="zh-TW" altLang="en-US" dirty="0" smtClean="0"/>
              <a: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indent="-342900">
              <a:buClr>
                <a:schemeClr val="tx1"/>
              </a:buClr>
              <a:buFont typeface="+mj-lt"/>
              <a:buAutoNum type="arabicPeriod"/>
            </a:pPr>
            <a:r>
              <a:rPr lang="en-US" sz="1600" b="1" dirty="0"/>
              <a:t>專案溝通 </a:t>
            </a:r>
            <a:r>
              <a:rPr lang="en-US" sz="1600" b="1" i="1" dirty="0"/>
              <a:t>Project </a:t>
            </a:r>
            <a:r>
              <a:rPr lang="en-US" sz="1600" b="1" i="1" dirty="0" smtClean="0"/>
              <a:t>Communications </a:t>
            </a:r>
            <a:r>
              <a:rPr lang="mr-IN" altLang="zh-TW" sz="1600" dirty="0" smtClean="0"/>
              <a:t>–</a:t>
            </a:r>
            <a:r>
              <a:rPr lang="zh-TW" altLang="en-US" sz="1600" dirty="0" smtClean="0"/>
              <a:t>用來建立</a:t>
            </a:r>
            <a:r>
              <a:rPr lang="zh-TW" altLang="en-US" sz="1600" dirty="0"/>
              <a:t>，發布，接收，收到及瞭解專案</a:t>
            </a:r>
            <a:r>
              <a:rPr lang="zh-TW" altLang="en-US" sz="1600" dirty="0" smtClean="0"/>
              <a:t>資訊的活動，溝通包括績效</a:t>
            </a:r>
            <a:r>
              <a:rPr lang="zh-TW" altLang="en-US" sz="1600" dirty="0"/>
              <a:t>報告，交付狀態，進度及</a:t>
            </a:r>
            <a:r>
              <a:rPr lang="zh-TW" altLang="en-US" sz="1600" dirty="0" smtClean="0"/>
              <a:t>成本等。</a:t>
            </a:r>
            <a:endParaRPr lang="en-US" altLang="zh-TW" sz="1600" dirty="0"/>
          </a:p>
          <a:p>
            <a:pPr marL="527050" indent="-342900">
              <a:buClr>
                <a:schemeClr val="tx1"/>
              </a:buClr>
              <a:buFont typeface="+mj-lt"/>
              <a:buAutoNum type="arabicPeriod"/>
            </a:pPr>
            <a:r>
              <a:rPr lang="en-US" sz="1600" b="1" dirty="0" smtClean="0"/>
              <a:t>專案管理計畫書更新</a:t>
            </a:r>
            <a:r>
              <a:rPr lang="en-US" sz="1600" b="1" dirty="0"/>
              <a:t> (Project Management Plan Updates)</a:t>
            </a:r>
            <a:r>
              <a:rPr lang="zh-TW" altLang="en-US" sz="1600" b="1" dirty="0"/>
              <a:t> </a:t>
            </a:r>
            <a:r>
              <a:rPr lang="mr-IN" altLang="zh-TW" sz="1600" dirty="0" smtClean="0"/>
              <a:t>–</a:t>
            </a:r>
            <a:r>
              <a:rPr lang="zh-TW" altLang="en-US" sz="1600" dirty="0" smtClean="0"/>
              <a:t> 可能</a:t>
            </a:r>
            <a:r>
              <a:rPr lang="zh-TW" altLang="en-US" sz="1600" dirty="0"/>
              <a:t>需要更新</a:t>
            </a:r>
            <a:r>
              <a:rPr lang="zh-TW" altLang="en-US" sz="1600" dirty="0" smtClean="0"/>
              <a:t>專案</a:t>
            </a:r>
            <a:r>
              <a:rPr lang="zh-TW" altLang="en-US" sz="1600" dirty="0"/>
              <a:t>基準，溝通管理，利害關係人管理</a:t>
            </a:r>
            <a:r>
              <a:rPr lang="zh-TW" altLang="en-US" sz="1600" dirty="0" smtClean="0"/>
              <a:t>。績效</a:t>
            </a:r>
            <a:r>
              <a:rPr lang="zh-TW" altLang="en-US" sz="1600" dirty="0"/>
              <a:t>衡量基準</a:t>
            </a:r>
            <a:r>
              <a:rPr lang="en-US" altLang="zh-TW" sz="1600" dirty="0"/>
              <a:t>(Performance Measurement Baseline</a:t>
            </a:r>
            <a:r>
              <a:rPr lang="zh-TW" altLang="en-US" sz="1600" dirty="0"/>
              <a:t>，</a:t>
            </a:r>
            <a:r>
              <a:rPr lang="en-US" altLang="zh-TW" sz="1600" dirty="0"/>
              <a:t>PMB)</a:t>
            </a:r>
            <a:r>
              <a:rPr lang="zh-TW" altLang="en-US" sz="1600" dirty="0"/>
              <a:t>，</a:t>
            </a:r>
            <a:r>
              <a:rPr lang="zh-TW" altLang="en-US" sz="1600" dirty="0" smtClean="0"/>
              <a:t>整合專案</a:t>
            </a:r>
            <a:r>
              <a:rPr lang="zh-TW" altLang="en-US" sz="1600" dirty="0"/>
              <a:t>範疇</a:t>
            </a:r>
            <a:r>
              <a:rPr lang="zh-TW" altLang="en-US" sz="1600" dirty="0" smtClean="0"/>
              <a:t>、時程</a:t>
            </a:r>
            <a:r>
              <a:rPr lang="zh-TW" altLang="en-US" sz="1600" dirty="0"/>
              <a:t>、成本、技術及品質的參數</a:t>
            </a:r>
            <a:r>
              <a:rPr lang="zh-TW" altLang="en-US" sz="1600" dirty="0" smtClean="0"/>
              <a:t>。</a:t>
            </a:r>
            <a:endParaRPr lang="en-US" sz="1600" b="1" dirty="0"/>
          </a:p>
          <a:p>
            <a:pPr marL="527050" indent="-342900">
              <a:buClr>
                <a:schemeClr val="tx1"/>
              </a:buClr>
              <a:buFont typeface="+mj-lt"/>
              <a:buAutoNum type="arabicPeriod"/>
            </a:pPr>
            <a:r>
              <a:rPr lang="en-US" sz="1600" b="1" dirty="0"/>
              <a:t>專案文件更新 (Project Documents Updates)</a:t>
            </a:r>
            <a:r>
              <a:rPr lang="zh-TW" altLang="en-US" sz="1600" b="1" dirty="0"/>
              <a:t> </a:t>
            </a:r>
            <a:r>
              <a:rPr lang="mr-IN" altLang="zh-TW" sz="1600" dirty="0" smtClean="0"/>
              <a:t>–</a:t>
            </a:r>
            <a:r>
              <a:rPr lang="zh-TW" altLang="en-US" sz="1600" dirty="0"/>
              <a:t>可能需要更新專案時程</a:t>
            </a:r>
            <a:r>
              <a:rPr lang="zh-TW" altLang="en-US" sz="1600" dirty="0" smtClean="0"/>
              <a:t>、</a:t>
            </a:r>
            <a:r>
              <a:rPr lang="zh-TW" altLang="en-US" sz="1600" dirty="0"/>
              <a:t> 議題記要 </a:t>
            </a:r>
            <a:r>
              <a:rPr lang="zh-TW" altLang="en-US" sz="1600" dirty="0" smtClean="0"/>
              <a:t>、或</a:t>
            </a:r>
            <a:r>
              <a:rPr lang="zh-TW" altLang="en-US" sz="1600" dirty="0"/>
              <a:t>專案資金需求</a:t>
            </a:r>
            <a:r>
              <a:rPr lang="zh-TW" altLang="en-US" sz="1600" dirty="0" smtClean="0"/>
              <a:t>等</a:t>
            </a:r>
            <a:r>
              <a:rPr lang="zh-TW" altLang="en-US" sz="1600" dirty="0"/>
              <a:t>。</a:t>
            </a:r>
            <a:endParaRPr lang="en-US" altLang="zh-TW" sz="1600" dirty="0" smtClean="0"/>
          </a:p>
          <a:p>
            <a:pPr marL="527050" indent="-342900">
              <a:buClr>
                <a:schemeClr val="tx1"/>
              </a:buClr>
              <a:buFont typeface="+mj-lt"/>
              <a:buAutoNum type="arabicPeriod"/>
            </a:pPr>
            <a:r>
              <a:rPr lang="zh-TW" altLang="en-US" sz="1600" b="1" dirty="0" smtClean="0"/>
              <a:t>組織</a:t>
            </a:r>
            <a:r>
              <a:rPr lang="zh-TW" altLang="en-US" sz="1600" b="1" dirty="0"/>
              <a:t>流程資產更新 </a:t>
            </a:r>
            <a:r>
              <a:rPr lang="en-US" altLang="zh-TW" sz="1600" b="1" dirty="0"/>
              <a:t>(</a:t>
            </a:r>
            <a:r>
              <a:rPr lang="en-US" sz="1600" b="1" i="1" dirty="0"/>
              <a:t>Organizational Process Assets Updates</a:t>
            </a:r>
            <a:r>
              <a:rPr lang="en-US" altLang="zh-TW" sz="1600" b="1" dirty="0" smtClean="0"/>
              <a:t>)</a:t>
            </a:r>
            <a:r>
              <a:rPr lang="zh-TW" altLang="en-US" sz="1600" b="1" dirty="0" smtClean="0"/>
              <a:t> </a:t>
            </a:r>
            <a:r>
              <a:rPr lang="mr-IN" altLang="zh-TW" sz="1600" dirty="0" smtClean="0"/>
              <a:t>–</a:t>
            </a:r>
            <a:r>
              <a:rPr lang="zh-TW" altLang="en-US" sz="1600" dirty="0" smtClean="0"/>
              <a:t>更新</a:t>
            </a:r>
            <a:r>
              <a:rPr lang="zh-TW" altLang="en-US" sz="1600" dirty="0"/>
              <a:t>組織的標準流程 </a:t>
            </a:r>
            <a:r>
              <a:rPr lang="zh-TW" altLang="en-US" sz="1600" dirty="0" smtClean="0"/>
              <a:t>、範本和經驗</a:t>
            </a:r>
            <a:r>
              <a:rPr lang="zh-TW" altLang="en-US" sz="1600" dirty="0"/>
              <a:t>學習文件到組織流程</a:t>
            </a:r>
            <a:r>
              <a:rPr lang="zh-TW" altLang="en-US" sz="1600" dirty="0" smtClean="0"/>
              <a:t>資產。</a:t>
            </a:r>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79</a:t>
            </a:fld>
            <a:endParaRPr lang="en" dirty="0">
              <a:solidFill>
                <a:schemeClr val="bg1"/>
              </a:solidFill>
            </a:endParaRPr>
          </a:p>
        </p:txBody>
      </p:sp>
    </p:spTree>
    <p:extLst>
      <p:ext uri="{BB962C8B-B14F-4D97-AF65-F5344CB8AC3E}">
        <p14:creationId xmlns:p14="http://schemas.microsoft.com/office/powerpoint/2010/main" val="20298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專案生命週期及每個階段的流程 </a:t>
            </a:r>
            <a:r>
              <a:rPr lang="zh-TW" altLang="en-US" sz="1600" dirty="0" smtClean="0"/>
              <a:t>、變更</a:t>
            </a:r>
            <a:r>
              <a:rPr lang="zh-TW" altLang="en-US" sz="1600" dirty="0"/>
              <a:t>管理計畫</a:t>
            </a:r>
            <a:r>
              <a:rPr lang="en-US" altLang="zh-TW" sz="1600" dirty="0"/>
              <a:t>(</a:t>
            </a:r>
            <a:r>
              <a:rPr lang="zh-TW" altLang="en-US" sz="1600" dirty="0"/>
              <a:t>監視及控制變更</a:t>
            </a:r>
            <a:r>
              <a:rPr lang="en-US" altLang="zh-TW" sz="1600" dirty="0" smtClean="0"/>
              <a:t>)</a:t>
            </a:r>
            <a:r>
              <a:rPr lang="zh-TW" altLang="en-US" sz="1600" dirty="0" smtClean="0"/>
              <a:t>、</a:t>
            </a:r>
            <a:r>
              <a:rPr lang="zh-TW" altLang="en-US" sz="1600" dirty="0"/>
              <a:t> </a:t>
            </a:r>
            <a:r>
              <a:rPr lang="en-US" sz="1600" dirty="0"/>
              <a:t>範疇基準(Scope </a:t>
            </a:r>
            <a:r>
              <a:rPr lang="en-US" sz="1600" dirty="0" smtClean="0"/>
              <a:t>baseline</a:t>
            </a:r>
            <a:r>
              <a:rPr lang="en-US" altLang="zh-TW" sz="1600" dirty="0" smtClean="0"/>
              <a:t>)</a:t>
            </a:r>
            <a:r>
              <a:rPr lang="zh-TW" altLang="en-US" sz="1600" dirty="0" smtClean="0"/>
              <a:t>、及</a:t>
            </a:r>
            <a:r>
              <a:rPr lang="en-US" sz="1600" dirty="0"/>
              <a:t>時程基準(Schedule baseline)/成本基準(Cost baseline) </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利害關係人登錄表</a:t>
            </a:r>
            <a:r>
              <a:rPr lang="mr-IN" altLang="zh-TW" sz="1600" b="1" dirty="0" smtClean="0"/>
              <a:t>–</a:t>
            </a:r>
            <a:r>
              <a:rPr lang="zh-TW" altLang="en-US" sz="1600" b="1" dirty="0" smtClean="0"/>
              <a:t> </a:t>
            </a:r>
            <a:r>
              <a:rPr lang="zh-TW" altLang="en-US" sz="1600" dirty="0" smtClean="0"/>
              <a:t>說明你即將跟誰溝通（</a:t>
            </a:r>
            <a:r>
              <a:rPr lang="zh-TW" altLang="en-US" sz="1600" dirty="0"/>
              <a:t>對品質有興趣或有影響的利害關係人</a:t>
            </a:r>
            <a:r>
              <a:rPr lang="zh-TW" altLang="en-US" sz="1600" dirty="0" smtClean="0"/>
              <a:t>）。</a:t>
            </a:r>
            <a:endParaRPr lang="en-US" altLang="zh-TW" sz="1600" dirty="0" smtClean="0"/>
          </a:p>
          <a:p>
            <a:pPr marL="527050" lvl="1" indent="-342900">
              <a:buClr>
                <a:schemeClr val="tx1"/>
              </a:buClr>
              <a:buFont typeface="+mj-lt"/>
              <a:buAutoNum type="arabicPeriod"/>
            </a:pPr>
            <a:r>
              <a:rPr lang="en-US" sz="1600" b="1" dirty="0"/>
              <a:t>風險登錄表 </a:t>
            </a:r>
            <a:r>
              <a:rPr lang="en-US" sz="1600" b="1" i="1" dirty="0"/>
              <a:t>Risk </a:t>
            </a:r>
            <a:r>
              <a:rPr lang="en-US" sz="1600" b="1" i="1" dirty="0" smtClean="0"/>
              <a:t>Register</a:t>
            </a:r>
            <a:r>
              <a:rPr lang="zh-TW" altLang="en-US" sz="1600" b="1" i="1" dirty="0" smtClean="0"/>
              <a:t> </a:t>
            </a:r>
            <a:r>
              <a:rPr lang="mr-IN" altLang="zh-TW" sz="1600" dirty="0" smtClean="0"/>
              <a:t>–</a:t>
            </a:r>
            <a:r>
              <a:rPr lang="zh-TW" altLang="en-US" sz="1600" dirty="0" smtClean="0"/>
              <a:t> 影響</a:t>
            </a:r>
            <a:r>
              <a:rPr lang="zh-TW" altLang="en-US" sz="1600" dirty="0"/>
              <a:t>品質需求威脅及機會的</a:t>
            </a:r>
            <a:r>
              <a:rPr lang="zh-TW" altLang="en-US" sz="1600" dirty="0" smtClean="0"/>
              <a:t>資訊。</a:t>
            </a:r>
            <a:endParaRPr lang="en-US" altLang="zh-TW" sz="1600" dirty="0" smtClean="0"/>
          </a:p>
          <a:p>
            <a:pPr marL="527050" lvl="1" indent="-342900">
              <a:buClr>
                <a:schemeClr val="tx1"/>
              </a:buClr>
              <a:buFont typeface="+mj-lt"/>
              <a:buAutoNum type="arabicPeriod"/>
            </a:pPr>
            <a:r>
              <a:rPr lang="en-US" sz="1600" b="1" dirty="0"/>
              <a:t>需求文件 </a:t>
            </a:r>
            <a:r>
              <a:rPr lang="en-US" sz="1600" b="1" i="1" dirty="0"/>
              <a:t>Requirements </a:t>
            </a:r>
            <a:r>
              <a:rPr lang="en-US" sz="1600" b="1" i="1" dirty="0" smtClean="0"/>
              <a:t>Documentation</a:t>
            </a:r>
            <a:r>
              <a:rPr lang="zh-TW" altLang="en-US" sz="1600" b="1" i="1" dirty="0" smtClean="0"/>
              <a:t> </a:t>
            </a:r>
            <a:r>
              <a:rPr lang="mr-IN" altLang="zh-TW" sz="1600" dirty="0" smtClean="0"/>
              <a:t>–</a:t>
            </a:r>
            <a:r>
              <a:rPr lang="zh-TW" altLang="en-US" sz="1600" dirty="0" smtClean="0"/>
              <a:t> 專案</a:t>
            </a:r>
            <a:r>
              <a:rPr lang="en-US" altLang="zh-TW" sz="1600" dirty="0"/>
              <a:t>(</a:t>
            </a:r>
            <a:r>
              <a:rPr lang="zh-TW" altLang="en-US" sz="1600" dirty="0"/>
              <a:t>含產品</a:t>
            </a:r>
            <a:r>
              <a:rPr lang="en-US" altLang="zh-TW" sz="1600" dirty="0"/>
              <a:t>)</a:t>
            </a:r>
            <a:r>
              <a:rPr lang="zh-TW" altLang="en-US" sz="1600" dirty="0"/>
              <a:t>的品質需求。</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 組織</a:t>
            </a:r>
            <a:r>
              <a:rPr lang="zh-TW" altLang="en-US" sz="1600" dirty="0"/>
              <a:t>文化及結構，政府或產業標準、法規，專案管理資訊系統等</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 提供</a:t>
            </a:r>
            <a:r>
              <a:rPr lang="zh-TW" altLang="en-US" sz="1600" dirty="0"/>
              <a:t>組織的標準流程、政策及角色</a:t>
            </a:r>
            <a:r>
              <a:rPr lang="zh-TW" altLang="en-US" sz="1600" dirty="0" smtClean="0"/>
              <a:t>描述、組織</a:t>
            </a:r>
            <a:r>
              <a:rPr lang="zh-TW" altLang="en-US" sz="1600" dirty="0"/>
              <a:t>圖及職位</a:t>
            </a:r>
            <a:r>
              <a:rPr lang="zh-TW" altLang="en-US" sz="1600" dirty="0" smtClean="0"/>
              <a:t>說明 、範本和表單、歷史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a:t>
            </a:fld>
            <a:endParaRPr lang="en" dirty="0">
              <a:solidFill>
                <a:schemeClr val="bg1"/>
              </a:solidFill>
            </a:endParaRPr>
          </a:p>
        </p:txBody>
      </p:sp>
    </p:spTree>
    <p:extLst>
      <p:ext uri="{BB962C8B-B14F-4D97-AF65-F5344CB8AC3E}">
        <p14:creationId xmlns:p14="http://schemas.microsoft.com/office/powerpoint/2010/main" val="9553722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10.3 Control </a:t>
            </a:r>
            <a:r>
              <a:rPr lang="en-US" dirty="0" smtClean="0"/>
              <a:t>Communications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80</a:t>
            </a:fld>
            <a:endParaRPr lang="en" dirty="0">
              <a:solidFill>
                <a:schemeClr val="bg1"/>
              </a:solidFill>
            </a:endParaRPr>
          </a:p>
        </p:txBody>
      </p:sp>
      <p:sp>
        <p:nvSpPr>
          <p:cNvPr id="6" name="Rectangle 5"/>
          <p:cNvSpPr/>
          <p:nvPr/>
        </p:nvSpPr>
        <p:spPr>
          <a:xfrm>
            <a:off x="1104900" y="1334143"/>
            <a:ext cx="6724500" cy="738664"/>
          </a:xfrm>
          <a:prstGeom prst="rect">
            <a:avLst/>
          </a:prstGeom>
        </p:spPr>
        <p:txBody>
          <a:bodyPr wrap="square">
            <a:spAutoFit/>
          </a:bodyPr>
          <a:lstStyle/>
          <a:p>
            <a:r>
              <a:rPr lang="en-US" b="1" smtClean="0"/>
              <a:t>10.3 </a:t>
            </a:r>
            <a:r>
              <a:rPr lang="en-US" b="1" dirty="0"/>
              <a:t>Control Communications</a:t>
            </a:r>
            <a:r>
              <a:rPr lang="en-US" dirty="0"/>
              <a:t>—The process of monitoring and controlling communications throughout the entire project life cycle to ensure the information needs of the project stakeholders are met.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381775"/>
            <a:ext cx="7086600" cy="2286000"/>
          </a:xfrm>
          <a:prstGeom prst="rect">
            <a:avLst/>
          </a:prstGeom>
        </p:spPr>
      </p:pic>
    </p:spTree>
    <p:extLst>
      <p:ext uri="{BB962C8B-B14F-4D97-AF65-F5344CB8AC3E}">
        <p14:creationId xmlns:p14="http://schemas.microsoft.com/office/powerpoint/2010/main" val="39785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Communication Management Data Flow</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81</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1025175"/>
            <a:ext cx="5181600" cy="3832710"/>
          </a:xfrm>
          <a:prstGeom prst="rect">
            <a:avLst/>
          </a:prstGeom>
        </p:spPr>
      </p:pic>
    </p:spTree>
    <p:extLst>
      <p:ext uri="{BB962C8B-B14F-4D97-AF65-F5344CB8AC3E}">
        <p14:creationId xmlns:p14="http://schemas.microsoft.com/office/powerpoint/2010/main" val="4981716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Communications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專案管理計畫書 </a:t>
            </a:r>
            <a:r>
              <a:rPr lang="en-US" sz="1600" b="1" i="1" dirty="0"/>
              <a:t>Project Management Plan</a:t>
            </a:r>
            <a:r>
              <a:rPr lang="zh-TW" altLang="en-US" sz="1600" b="1" dirty="0" smtClean="0"/>
              <a:t> </a:t>
            </a:r>
            <a:r>
              <a:rPr lang="mr-IN" altLang="zh-TW" sz="1600" dirty="0" smtClean="0"/>
              <a:t>–</a:t>
            </a:r>
            <a:r>
              <a:rPr lang="zh-TW" altLang="en-US" sz="1600" dirty="0"/>
              <a:t>提供專案生命週期及每個階段的流程 、變更管理計畫</a:t>
            </a:r>
            <a:r>
              <a:rPr lang="en-US" altLang="zh-TW" sz="1600" dirty="0"/>
              <a:t>(</a:t>
            </a:r>
            <a:r>
              <a:rPr lang="zh-TW" altLang="en-US" sz="1600" dirty="0"/>
              <a:t>監視及控制變更</a:t>
            </a:r>
            <a:r>
              <a:rPr lang="en-US" altLang="zh-TW" sz="1600" dirty="0"/>
              <a:t>)</a:t>
            </a:r>
            <a:r>
              <a:rPr lang="zh-TW" altLang="en-US" sz="1600" dirty="0"/>
              <a:t>、 構型管理計畫</a:t>
            </a:r>
            <a:r>
              <a:rPr lang="en-US" altLang="zh-TW" sz="1600" dirty="0"/>
              <a:t>(</a:t>
            </a:r>
            <a:r>
              <a:rPr lang="zh-TW" altLang="en-US" sz="1600" dirty="0"/>
              <a:t>文件的構型管理</a:t>
            </a:r>
            <a:r>
              <a:rPr lang="en-US" altLang="zh-TW" sz="1600" dirty="0"/>
              <a:t>)</a:t>
            </a:r>
            <a:r>
              <a:rPr lang="zh-TW" altLang="en-US" sz="1600" dirty="0"/>
              <a:t>、及利害關係人的溝通需求及方法 。</a:t>
            </a:r>
            <a:endParaRPr lang="en-US" altLang="zh-TW" sz="1600" dirty="0"/>
          </a:p>
          <a:p>
            <a:pPr marL="527050" lvl="1" indent="-342900">
              <a:buClr>
                <a:schemeClr val="tx1"/>
              </a:buClr>
              <a:buFont typeface="+mj-lt"/>
              <a:buAutoNum type="arabicPeriod"/>
            </a:pPr>
            <a:r>
              <a:rPr lang="en-US" sz="1600" b="1" dirty="0"/>
              <a:t>專案溝通 </a:t>
            </a:r>
            <a:r>
              <a:rPr lang="en-US" sz="1600" b="1" i="1" dirty="0"/>
              <a:t>Project Communications</a:t>
            </a:r>
            <a:r>
              <a:rPr lang="zh-TW" altLang="en-US" sz="1600" b="1" dirty="0" smtClean="0"/>
              <a:t> </a:t>
            </a:r>
            <a:r>
              <a:rPr lang="mr-IN" altLang="zh-TW" sz="1600" dirty="0" smtClean="0"/>
              <a:t>–</a:t>
            </a:r>
            <a:r>
              <a:rPr lang="zh-TW" altLang="en-US" sz="1600" dirty="0"/>
              <a:t>提供</a:t>
            </a:r>
            <a:r>
              <a:rPr lang="zh-TW" altLang="en-US" sz="1600" dirty="0" smtClean="0"/>
              <a:t>交付</a:t>
            </a:r>
            <a:r>
              <a:rPr lang="zh-TW" altLang="en-US" sz="1600" dirty="0"/>
              <a:t>標的狀態，計畫進展，產生的費用</a:t>
            </a:r>
            <a:r>
              <a:rPr lang="zh-TW" altLang="en-US" sz="1600" dirty="0" smtClean="0"/>
              <a:t>。</a:t>
            </a:r>
            <a:endParaRPr lang="en-US" altLang="zh-TW" sz="1600" dirty="0"/>
          </a:p>
          <a:p>
            <a:pPr marL="527050" lvl="1" indent="-342900">
              <a:buClr>
                <a:schemeClr val="tx1"/>
              </a:buClr>
              <a:buFont typeface="+mj-lt"/>
              <a:buAutoNum type="arabicPeriod"/>
            </a:pPr>
            <a:r>
              <a:rPr lang="en-US" sz="1600" b="1" dirty="0" smtClean="0"/>
              <a:t>議題紀</a:t>
            </a:r>
            <a:r>
              <a:rPr lang="zh-TW" altLang="en-US" sz="1600" b="1" dirty="0"/>
              <a:t>錄</a:t>
            </a:r>
            <a:r>
              <a:rPr lang="en-US" sz="1600" b="1" dirty="0"/>
              <a:t> </a:t>
            </a:r>
            <a:r>
              <a:rPr lang="en-US" sz="1600" b="1" i="1" dirty="0"/>
              <a:t>Issue Log</a:t>
            </a:r>
            <a:r>
              <a:rPr lang="zh-TW" altLang="en-US" sz="1600" b="1" i="1" dirty="0"/>
              <a:t> </a:t>
            </a:r>
            <a:r>
              <a:rPr lang="mr-IN" altLang="zh-TW" sz="1600" b="1" i="1" dirty="0"/>
              <a:t>–</a:t>
            </a:r>
            <a:r>
              <a:rPr lang="zh-TW" altLang="en-US" sz="1600" b="1" i="1" dirty="0"/>
              <a:t> </a:t>
            </a:r>
            <a:r>
              <a:rPr lang="zh-TW" altLang="en-US" sz="1600" dirty="0"/>
              <a:t>提供議題的負責人、解決期限、及解決狀況。</a:t>
            </a:r>
            <a:endParaRPr lang="en-US" sz="1600" b="1" i="1" dirty="0"/>
          </a:p>
          <a:p>
            <a:pPr marL="527050" lvl="1" indent="-342900">
              <a:buClr>
                <a:schemeClr val="tx1"/>
              </a:buClr>
              <a:buFont typeface="+mj-lt"/>
              <a:buAutoNum type="arabicPeriod"/>
            </a:pPr>
            <a:r>
              <a:rPr lang="en-US" sz="1600" b="1" dirty="0" smtClean="0"/>
              <a:t>工作績效</a:t>
            </a:r>
            <a:r>
              <a:rPr lang="zh-TW" altLang="en-US" sz="1600" b="1" dirty="0" smtClean="0"/>
              <a:t>資料</a:t>
            </a:r>
            <a:r>
              <a:rPr lang="en-US" sz="1600" b="1" dirty="0"/>
              <a:t> </a:t>
            </a:r>
            <a:r>
              <a:rPr lang="en-US" sz="1600" b="1" i="1" dirty="0"/>
              <a:t>Work Performance </a:t>
            </a:r>
            <a:r>
              <a:rPr lang="en-US" sz="1600" b="1" i="1" dirty="0" smtClean="0"/>
              <a:t>Data</a:t>
            </a:r>
            <a:r>
              <a:rPr lang="zh-TW" altLang="en-US" sz="1600" b="1" i="1" dirty="0" smtClean="0"/>
              <a:t> </a:t>
            </a:r>
            <a:r>
              <a:rPr lang="mr-IN" altLang="zh-TW" sz="1600" dirty="0"/>
              <a:t>–</a:t>
            </a:r>
            <a:r>
              <a:rPr lang="zh-TW" altLang="en-US" sz="1600" dirty="0"/>
              <a:t> 將蒐集整理的資訊與績效測量基準做比較</a:t>
            </a:r>
            <a:r>
              <a:rPr lang="zh-TW" altLang="en-US" sz="1600" dirty="0" smtClean="0"/>
              <a:t>分析，以了解</a:t>
            </a:r>
            <a:r>
              <a:rPr lang="zh-TW" altLang="en-US" sz="1600" dirty="0"/>
              <a:t>專案是否偏離計畫。</a:t>
            </a:r>
            <a:endParaRPr lang="en-US" altLang="zh-TW" sz="1600" dirty="0"/>
          </a:p>
          <a:p>
            <a:pPr marL="527050" lvl="1" indent="-342900">
              <a:buClr>
                <a:schemeClr val="tx1"/>
              </a:buClr>
              <a:buFont typeface="+mj-lt"/>
              <a:buAutoNum type="arabicPeriod"/>
            </a:pPr>
            <a:r>
              <a:rPr lang="zh-TW" altLang="en-US" sz="1600" b="1" dirty="0"/>
              <a:t>組織流程資產 </a:t>
            </a:r>
            <a:r>
              <a:rPr lang="en-US" sz="1600" b="1" i="1" dirty="0"/>
              <a:t>Organizational Process Assets</a:t>
            </a:r>
            <a:r>
              <a:rPr lang="mr-IN" altLang="zh-TW" sz="1600" dirty="0" smtClean="0"/>
              <a:t>–</a:t>
            </a:r>
            <a:r>
              <a:rPr lang="zh-TW" altLang="en-US" sz="1600" dirty="0"/>
              <a:t>提供溝通管理的政策、程序、流程及指南，範本，歷史資訊及經驗</a:t>
            </a:r>
            <a:r>
              <a:rPr lang="zh-TW" altLang="en-US" sz="1600" dirty="0" smtClean="0"/>
              <a:t>學習。</a:t>
            </a:r>
            <a:endParaRPr lang="en-US"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82</a:t>
            </a:fld>
            <a:endParaRPr lang="en" dirty="0">
              <a:solidFill>
                <a:schemeClr val="bg1"/>
              </a:solidFill>
            </a:endParaRPr>
          </a:p>
        </p:txBody>
      </p:sp>
    </p:spTree>
    <p:extLst>
      <p:ext uri="{BB962C8B-B14F-4D97-AF65-F5344CB8AC3E}">
        <p14:creationId xmlns:p14="http://schemas.microsoft.com/office/powerpoint/2010/main" val="8129682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a:t>
            </a:r>
            <a:r>
              <a:rPr lang="en-US" dirty="0" smtClean="0"/>
              <a:t>Communications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83</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a:t>資訊管理系統 </a:t>
            </a:r>
            <a:r>
              <a:rPr lang="en-US" sz="1600" b="1" i="1" dirty="0"/>
              <a:t>Information Management Systems</a:t>
            </a:r>
            <a:r>
              <a:rPr lang="zh-TW" altLang="en-US" sz="1600" b="1" i="1" dirty="0" smtClean="0"/>
              <a:t> </a:t>
            </a:r>
            <a:r>
              <a:rPr lang="mr-IN" altLang="zh-TW" sz="1600" dirty="0" smtClean="0"/>
              <a:t>–</a:t>
            </a:r>
            <a:r>
              <a:rPr lang="zh-TW" altLang="en-US" sz="1600" dirty="0"/>
              <a:t>用來收集、儲存和傳遞專案資訊的工具、流程或程序。如工時系統，預算系統</a:t>
            </a:r>
            <a:r>
              <a:rPr lang="zh-TW" altLang="en-US" sz="1600" dirty="0" smtClean="0"/>
              <a:t>等。</a:t>
            </a:r>
            <a:endParaRPr lang="en-US" altLang="zh-TW" sz="1600" dirty="0" smtClean="0"/>
          </a:p>
          <a:p>
            <a:pPr marL="527050" lvl="1" indent="-342900">
              <a:buClrTx/>
              <a:buFont typeface="+mj-lt"/>
              <a:buAutoNum type="arabicPeriod"/>
            </a:pPr>
            <a:r>
              <a:rPr lang="en-US" sz="1600" b="1" dirty="0"/>
              <a:t>專家判斷 </a:t>
            </a:r>
            <a:r>
              <a:rPr lang="en-US" sz="1600" b="1" i="1" dirty="0"/>
              <a:t>Expert Judgment</a:t>
            </a:r>
            <a:r>
              <a:rPr lang="en-US" sz="1600" b="1" i="1" dirty="0" smtClean="0"/>
              <a:t> </a:t>
            </a:r>
            <a:r>
              <a:rPr lang="en-US" sz="1600" b="1" dirty="0" smtClean="0"/>
              <a:t> </a:t>
            </a:r>
            <a:r>
              <a:rPr lang="mr-IN" altLang="zh-TW" sz="1600" dirty="0" smtClean="0"/>
              <a:t>–</a:t>
            </a:r>
            <a:r>
              <a:rPr lang="zh-TW" altLang="en-US" sz="1600" dirty="0" smtClean="0"/>
              <a:t> 依賴利害關係人、顧問、或其他專家的專業，來決定要傳達那些合適的專案資訊。</a:t>
            </a:r>
            <a:endParaRPr lang="en-US" altLang="zh-TW" sz="1600" dirty="0" smtClean="0"/>
          </a:p>
          <a:p>
            <a:pPr marL="527050" lvl="1" indent="-342900">
              <a:buClrTx/>
              <a:buFont typeface="+mj-lt"/>
              <a:buAutoNum type="arabicPeriod"/>
            </a:pPr>
            <a:r>
              <a:rPr lang="en-US" sz="1600" b="1" dirty="0" smtClean="0"/>
              <a:t>會議</a:t>
            </a:r>
            <a:r>
              <a:rPr lang="en-US" sz="1600" b="1" dirty="0"/>
              <a:t> </a:t>
            </a:r>
            <a:r>
              <a:rPr lang="en-US" sz="1600" b="1" i="1" dirty="0" smtClean="0"/>
              <a:t>Meetings</a:t>
            </a:r>
            <a:r>
              <a:rPr lang="zh-TW" altLang="en-US" sz="1600" b="1" i="1" dirty="0" smtClean="0"/>
              <a:t> </a:t>
            </a:r>
            <a:r>
              <a:rPr lang="mr-IN" altLang="zh-TW" sz="1600" dirty="0" smtClean="0"/>
              <a:t>–</a:t>
            </a:r>
            <a:r>
              <a:rPr lang="zh-TW" altLang="en-US" sz="1600" dirty="0" smtClean="0"/>
              <a:t>  </a:t>
            </a:r>
            <a:r>
              <a:rPr lang="zh-TW" altLang="en-US" sz="1600" dirty="0"/>
              <a:t>透過會議討論及解決專案相關</a:t>
            </a:r>
            <a:r>
              <a:rPr lang="zh-TW" altLang="en-US" sz="1600" dirty="0" smtClean="0"/>
              <a:t>問題。</a:t>
            </a:r>
            <a:endParaRPr lang="en-US" altLang="zh-TW" sz="1600" dirty="0"/>
          </a:p>
        </p:txBody>
      </p:sp>
    </p:spTree>
    <p:extLst>
      <p:ext uri="{BB962C8B-B14F-4D97-AF65-F5344CB8AC3E}">
        <p14:creationId xmlns:p14="http://schemas.microsoft.com/office/powerpoint/2010/main" val="12658272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Communications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527050" lvl="1" indent="-342900">
              <a:buClr>
                <a:schemeClr val="tx1"/>
              </a:buClr>
              <a:buFont typeface="+mj-lt"/>
              <a:buAutoNum type="arabicPeriod"/>
            </a:pPr>
            <a:r>
              <a:rPr lang="en-US" sz="1600" b="1" dirty="0"/>
              <a:t>工作績效資訊 </a:t>
            </a:r>
            <a:r>
              <a:rPr lang="en-US" sz="1600" b="1" i="1" dirty="0"/>
              <a:t>Work Performance </a:t>
            </a:r>
            <a:r>
              <a:rPr lang="en-US" sz="1600" b="1" i="1" dirty="0" smtClean="0"/>
              <a:t>Information</a:t>
            </a:r>
            <a:r>
              <a:rPr lang="zh-TW" altLang="en-US" sz="1600" b="1" i="1" dirty="0" smtClean="0"/>
              <a:t> </a:t>
            </a:r>
            <a:r>
              <a:rPr lang="mr-IN" altLang="zh-TW" sz="1600" dirty="0" smtClean="0"/>
              <a:t>–</a:t>
            </a:r>
            <a:r>
              <a:rPr lang="zh-TW" altLang="en-US" sz="1600" dirty="0" smtClean="0"/>
              <a:t> 專案</a:t>
            </a:r>
            <a:r>
              <a:rPr lang="zh-TW" altLang="en-US" sz="1600" dirty="0"/>
              <a:t>績效和</a:t>
            </a:r>
            <a:r>
              <a:rPr lang="zh-TW" altLang="en-US" sz="1600" dirty="0" smtClean="0"/>
              <a:t>進度報告，</a:t>
            </a:r>
            <a:r>
              <a:rPr lang="zh-TW" altLang="en-US" sz="1600" dirty="0"/>
              <a:t>以了解專案是否偏離計畫。並讓每個人了解專 案如何記錄及處理風險，及預測未來專案要如何進展</a:t>
            </a:r>
            <a:r>
              <a:rPr lang="zh-TW" altLang="en-US" sz="1600" dirty="0" smtClean="0"/>
              <a:t>。</a:t>
            </a:r>
            <a:endParaRPr lang="en-US" sz="1600" b="1" dirty="0" smtClean="0"/>
          </a:p>
          <a:p>
            <a:pPr marL="527050" indent="-342900">
              <a:buClr>
                <a:schemeClr val="tx1"/>
              </a:buClr>
              <a:buFont typeface="+mj-lt"/>
              <a:buAutoNum type="arabicPeriod" startAt="2"/>
            </a:pPr>
            <a:r>
              <a:rPr lang="en-US" sz="1600" b="1" dirty="0" smtClean="0"/>
              <a:t>變更申請</a:t>
            </a:r>
            <a:r>
              <a:rPr lang="en-US" sz="1600" b="1" dirty="0"/>
              <a:t> </a:t>
            </a:r>
            <a:r>
              <a:rPr lang="en-US" sz="1600" b="1" dirty="0" smtClean="0"/>
              <a:t>(</a:t>
            </a:r>
            <a:r>
              <a:rPr lang="en-US" sz="1600" b="1" i="1" dirty="0" smtClean="0"/>
              <a:t>Change </a:t>
            </a:r>
            <a:r>
              <a:rPr lang="en-US" sz="1600" b="1" i="1" dirty="0"/>
              <a:t>Requests</a:t>
            </a:r>
            <a:r>
              <a:rPr lang="en-US" sz="1600" b="1" dirty="0" smtClean="0"/>
              <a:t>)</a:t>
            </a:r>
            <a:r>
              <a:rPr lang="zh-TW" altLang="en-US" sz="1600" b="1" dirty="0" smtClean="0"/>
              <a:t> </a:t>
            </a:r>
            <a:r>
              <a:rPr lang="mr-IN" altLang="zh-TW" sz="1600" dirty="0" smtClean="0"/>
              <a:t>–</a:t>
            </a:r>
            <a:r>
              <a:rPr lang="zh-TW" altLang="en-US" sz="1600" dirty="0" smtClean="0"/>
              <a:t> 如果專案將延遲或超出預算，就必須建議矯正行動，申請變更請求。</a:t>
            </a:r>
            <a:endParaRPr lang="en-US" altLang="zh-TW" sz="1600" dirty="0"/>
          </a:p>
          <a:p>
            <a:pPr marL="527050" indent="-342900">
              <a:buClr>
                <a:schemeClr val="tx1"/>
              </a:buClr>
              <a:buFont typeface="+mj-lt"/>
              <a:buAutoNum type="arabicPeriod" startAt="2"/>
            </a:pPr>
            <a:r>
              <a:rPr lang="en-US" sz="1600" b="1" dirty="0"/>
              <a:t>專案管理計畫書更新 (Project Management Plan Updates)</a:t>
            </a:r>
            <a:r>
              <a:rPr lang="zh-TW" altLang="en-US" sz="1600" b="1" dirty="0"/>
              <a:t> </a:t>
            </a:r>
            <a:r>
              <a:rPr lang="mr-IN" altLang="zh-TW" sz="1600" dirty="0"/>
              <a:t>–</a:t>
            </a:r>
            <a:r>
              <a:rPr lang="zh-TW" altLang="en-US" sz="1600" dirty="0"/>
              <a:t> 可能需要更新專案基準，溝通管理，利害關係人管理。績效衡量基準</a:t>
            </a:r>
            <a:r>
              <a:rPr lang="en-US" altLang="zh-TW" sz="1600" dirty="0"/>
              <a:t>(Performance Measurement Baseline</a:t>
            </a:r>
            <a:r>
              <a:rPr lang="zh-TW" altLang="en-US" sz="1600" dirty="0"/>
              <a:t>，</a:t>
            </a:r>
            <a:r>
              <a:rPr lang="en-US" altLang="zh-TW" sz="1600" dirty="0"/>
              <a:t>PMB)</a:t>
            </a:r>
            <a:r>
              <a:rPr lang="zh-TW" altLang="en-US" sz="1600" dirty="0"/>
              <a:t>，整合專案範疇、時程、成本、技術及品質的參數。</a:t>
            </a:r>
            <a:endParaRPr lang="en-US" sz="1600" b="1" dirty="0"/>
          </a:p>
          <a:p>
            <a:pPr marL="527050" indent="-342900">
              <a:buClr>
                <a:schemeClr val="tx1"/>
              </a:buClr>
              <a:buFont typeface="+mj-lt"/>
              <a:buAutoNum type="arabicPeriod" startAt="2"/>
            </a:pPr>
            <a:r>
              <a:rPr lang="en-US" sz="1600" b="1" dirty="0" smtClean="0"/>
              <a:t>專案文件更新</a:t>
            </a:r>
            <a:r>
              <a:rPr lang="en-US" sz="1600" b="1" dirty="0"/>
              <a:t> (Project Documents Updates)</a:t>
            </a:r>
            <a:r>
              <a:rPr lang="zh-TW" altLang="en-US" sz="1600" b="1" dirty="0"/>
              <a:t> </a:t>
            </a:r>
            <a:r>
              <a:rPr lang="mr-IN" altLang="zh-TW" sz="1600" dirty="0" smtClean="0"/>
              <a:t>–</a:t>
            </a:r>
            <a:r>
              <a:rPr lang="zh-TW" altLang="en-US" sz="1600" dirty="0"/>
              <a:t>可能需要更新專案時程、 議題記要 </a:t>
            </a:r>
            <a:r>
              <a:rPr lang="zh-TW" altLang="en-US" sz="1600" dirty="0" smtClean="0"/>
              <a:t>、績效報告或預測更新等</a:t>
            </a:r>
            <a:r>
              <a:rPr lang="zh-TW" altLang="en-US" sz="1600" dirty="0"/>
              <a:t>。</a:t>
            </a:r>
            <a:endParaRPr lang="en-US" altLang="zh-TW" sz="1600" dirty="0" smtClean="0"/>
          </a:p>
          <a:p>
            <a:pPr marL="527050" indent="-342900">
              <a:buClr>
                <a:schemeClr val="tx1"/>
              </a:buClr>
              <a:buFont typeface="+mj-lt"/>
              <a:buAutoNum type="arabicPeriod" startAt="2"/>
            </a:pPr>
            <a:r>
              <a:rPr lang="zh-TW" altLang="en-US" sz="1600" b="1" dirty="0" smtClean="0"/>
              <a:t>組織</a:t>
            </a:r>
            <a:r>
              <a:rPr lang="zh-TW" altLang="en-US" sz="1600" b="1" dirty="0"/>
              <a:t>流程資產更新 </a:t>
            </a:r>
            <a:r>
              <a:rPr lang="en-US" altLang="zh-TW" sz="1600" b="1" dirty="0"/>
              <a:t>(</a:t>
            </a:r>
            <a:r>
              <a:rPr lang="en-US" sz="1600" b="1" i="1" dirty="0"/>
              <a:t>Organizational Process Assets Updates</a:t>
            </a:r>
            <a:r>
              <a:rPr lang="en-US" altLang="zh-TW" sz="1600" b="1" dirty="0" smtClean="0"/>
              <a:t>)</a:t>
            </a:r>
            <a:r>
              <a:rPr lang="zh-TW" altLang="en-US" sz="1600" b="1" dirty="0" smtClean="0"/>
              <a:t> </a:t>
            </a:r>
            <a:r>
              <a:rPr lang="mr-IN" altLang="zh-TW" sz="1600" dirty="0" smtClean="0"/>
              <a:t>–</a:t>
            </a:r>
            <a:r>
              <a:rPr lang="zh-TW" altLang="en-US" sz="1600" dirty="0" smtClean="0"/>
              <a:t>更新</a:t>
            </a:r>
            <a:r>
              <a:rPr lang="zh-TW" altLang="en-US" sz="1600" dirty="0"/>
              <a:t>組織的標準流程 </a:t>
            </a:r>
            <a:r>
              <a:rPr lang="zh-TW" altLang="en-US" sz="1600" dirty="0" smtClean="0"/>
              <a:t>、範本和經驗</a:t>
            </a:r>
            <a:r>
              <a:rPr lang="zh-TW" altLang="en-US" sz="1600" dirty="0"/>
              <a:t>學習文件到組織流程</a:t>
            </a:r>
            <a:r>
              <a:rPr lang="zh-TW" altLang="en-US" sz="1600" dirty="0" smtClean="0"/>
              <a:t>資產。</a:t>
            </a: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84</a:t>
            </a:fld>
            <a:endParaRPr lang="en" dirty="0">
              <a:solidFill>
                <a:schemeClr val="bg1"/>
              </a:solidFill>
            </a:endParaRPr>
          </a:p>
        </p:txBody>
      </p:sp>
    </p:spTree>
    <p:extLst>
      <p:ext uri="{BB962C8B-B14F-4D97-AF65-F5344CB8AC3E}">
        <p14:creationId xmlns:p14="http://schemas.microsoft.com/office/powerpoint/2010/main" val="17862726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479512" y="92598"/>
            <a:ext cx="8375120" cy="3831220"/>
          </a:xfrm>
          <a:prstGeom prst="rect">
            <a:avLst/>
          </a:prstGeom>
        </p:spPr>
        <p:txBody>
          <a:bodyPr lIns="91425" tIns="91425" rIns="91425" bIns="91425" anchor="t" anchorCtr="0">
            <a:noAutofit/>
          </a:bodyPr>
          <a:lstStyle/>
          <a:p>
            <a:r>
              <a:rPr lang="en" sz="1800" dirty="0" smtClean="0">
                <a:solidFill>
                  <a:schemeClr val="bg1">
                    <a:lumMod val="75000"/>
                  </a:schemeClr>
                </a:solidFill>
              </a:rPr>
              <a:t>1.</a:t>
            </a:r>
            <a:r>
              <a:rPr lang="en-US" sz="1800" dirty="0" smtClean="0">
                <a:solidFill>
                  <a:schemeClr val="bg1">
                    <a:lumMod val="75000"/>
                  </a:schemeClr>
                </a:solidFill>
              </a:rPr>
              <a:t> Introduction</a:t>
            </a:r>
            <a:r>
              <a:rPr lang="en-US" sz="1800" i="1" dirty="0" smtClean="0">
                <a:solidFill>
                  <a:schemeClr val="bg1">
                    <a:lumMod val="75000"/>
                  </a:schemeClr>
                </a:solidFill>
              </a:rPr>
              <a:t/>
            </a:r>
            <a:br>
              <a:rPr lang="en-US" sz="1800" i="1" dirty="0" smtClean="0">
                <a:solidFill>
                  <a:schemeClr val="bg1">
                    <a:lumMod val="75000"/>
                  </a:schemeClr>
                </a:solidFill>
              </a:rPr>
            </a:br>
            <a:r>
              <a:rPr lang="en-US" sz="1800" dirty="0" smtClean="0">
                <a:solidFill>
                  <a:schemeClr val="bg1">
                    <a:lumMod val="75000"/>
                  </a:schemeClr>
                </a:solidFill>
              </a:rPr>
              <a:t>2 </a:t>
            </a:r>
            <a:r>
              <a:rPr lang="en-US" sz="1800" dirty="0">
                <a:solidFill>
                  <a:schemeClr val="bg1">
                    <a:lumMod val="75000"/>
                  </a:schemeClr>
                </a:solidFill>
              </a:rPr>
              <a:t> Organizations, constraints, and </a:t>
            </a:r>
            <a:r>
              <a:rPr lang="en-US" sz="1800" dirty="0" smtClean="0">
                <a:solidFill>
                  <a:schemeClr val="bg1">
                    <a:lumMod val="75000"/>
                  </a:schemeClr>
                </a:solidFill>
              </a:rPr>
              <a:t>projects</a:t>
            </a:r>
            <a:r>
              <a:rPr lang="en-US" sz="1800" i="1" dirty="0" smtClean="0">
                <a:solidFill>
                  <a:schemeClr val="bg1">
                    <a:lumMod val="75000"/>
                  </a:schemeClr>
                </a:solidFill>
              </a:rPr>
              <a:t> </a:t>
            </a:r>
            <a:r>
              <a:rPr lang="en-US" sz="2400" b="1" dirty="0">
                <a:solidFill>
                  <a:schemeClr val="bg1">
                    <a:lumMod val="75000"/>
                  </a:schemeClr>
                </a:solidFill>
              </a:rPr>
              <a:t/>
            </a:r>
            <a:br>
              <a:rPr lang="en-US" sz="2400" b="1" dirty="0">
                <a:solidFill>
                  <a:schemeClr val="bg1">
                    <a:lumMod val="75000"/>
                  </a:schemeClr>
                </a:solidFill>
              </a:rPr>
            </a:br>
            <a:r>
              <a:rPr lang="en-US" sz="1800" b="1" dirty="0">
                <a:solidFill>
                  <a:schemeClr val="bg1">
                    <a:lumMod val="75000"/>
                  </a:schemeClr>
                </a:solidFill>
              </a:rPr>
              <a:t>3  </a:t>
            </a:r>
            <a:r>
              <a:rPr lang="en-US" sz="1800" dirty="0">
                <a:solidFill>
                  <a:schemeClr val="bg1">
                    <a:lumMod val="75000"/>
                  </a:schemeClr>
                </a:solidFill>
              </a:rPr>
              <a:t>The process framework: </a:t>
            </a:r>
            <a:r>
              <a:rPr lang="en-US" sz="1800" i="1" dirty="0">
                <a:solidFill>
                  <a:schemeClr val="bg1">
                    <a:lumMod val="75000"/>
                  </a:schemeClr>
                </a:solidFill>
              </a:rPr>
              <a:t>It all fits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4  Project integration management: </a:t>
            </a:r>
            <a:r>
              <a:rPr lang="en-US" sz="1800" i="1" dirty="0">
                <a:solidFill>
                  <a:schemeClr val="bg1">
                    <a:lumMod val="75000"/>
                  </a:schemeClr>
                </a:solidFill>
              </a:rPr>
              <a:t>Getting the job done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5  Scope management: </a:t>
            </a:r>
            <a:r>
              <a:rPr lang="en-US" sz="1800" i="1" dirty="0">
                <a:solidFill>
                  <a:schemeClr val="bg1">
                    <a:lumMod val="75000"/>
                  </a:schemeClr>
                </a:solidFill>
              </a:rPr>
              <a:t>Doing the right stuff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6  Time management: </a:t>
            </a:r>
            <a:r>
              <a:rPr lang="en-US" sz="1800" i="1" dirty="0">
                <a:solidFill>
                  <a:schemeClr val="bg1">
                    <a:lumMod val="75000"/>
                  </a:schemeClr>
                </a:solidFill>
              </a:rPr>
              <a:t>Getting it done on time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7  Cost management: </a:t>
            </a:r>
            <a:r>
              <a:rPr lang="en-US" sz="1800" i="1" dirty="0">
                <a:solidFill>
                  <a:schemeClr val="bg1">
                    <a:lumMod val="75000"/>
                  </a:schemeClr>
                </a:solidFill>
              </a:rPr>
              <a:t>Watching the bottom line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8  Quality management: </a:t>
            </a:r>
            <a:r>
              <a:rPr lang="en-US" sz="1800" i="1" dirty="0">
                <a:solidFill>
                  <a:schemeClr val="bg1">
                    <a:lumMod val="75000"/>
                  </a:schemeClr>
                </a:solidFill>
              </a:rPr>
              <a:t>Getting it right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9  Human resource management: </a:t>
            </a:r>
            <a:r>
              <a:rPr lang="en-US" sz="1800" i="1" dirty="0">
                <a:solidFill>
                  <a:schemeClr val="bg1">
                    <a:lumMod val="75000"/>
                  </a:schemeClr>
                </a:solidFill>
              </a:rPr>
              <a:t>Getting the team together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10  Communications management: </a:t>
            </a:r>
            <a:r>
              <a:rPr lang="en-US" sz="1800" i="1" dirty="0">
                <a:solidFill>
                  <a:schemeClr val="bg1">
                    <a:lumMod val="75000"/>
                  </a:schemeClr>
                </a:solidFill>
              </a:rPr>
              <a:t>Getting the word out </a:t>
            </a:r>
            <a:r>
              <a:rPr lang="en-US" sz="1800" dirty="0">
                <a:solidFill>
                  <a:schemeClr val="bg1">
                    <a:lumMod val="75000"/>
                  </a:schemeClr>
                </a:solidFill>
              </a:rPr>
              <a:t/>
            </a:r>
            <a:br>
              <a:rPr lang="en-US" sz="1800" dirty="0">
                <a:solidFill>
                  <a:schemeClr val="bg1">
                    <a:lumMod val="75000"/>
                  </a:schemeClr>
                </a:solidFill>
              </a:rPr>
            </a:br>
            <a:r>
              <a:rPr lang="en-US" sz="2400" dirty="0">
                <a:solidFill>
                  <a:schemeClr val="bg1"/>
                </a:solidFill>
              </a:rPr>
              <a:t>11  Project risk management: </a:t>
            </a:r>
            <a:r>
              <a:rPr lang="en-US" sz="2400" i="1" dirty="0">
                <a:solidFill>
                  <a:schemeClr val="bg1"/>
                </a:solidFill>
              </a:rPr>
              <a:t>Planning for the unknown </a:t>
            </a:r>
            <a:r>
              <a:rPr lang="en-US" sz="2400" dirty="0">
                <a:solidFill>
                  <a:schemeClr val="bg1"/>
                </a:solidFill>
              </a:rPr>
              <a:t/>
            </a:r>
            <a:br>
              <a:rPr lang="en-US" sz="2400" dirty="0">
                <a:solidFill>
                  <a:schemeClr val="bg1"/>
                </a:solidFill>
              </a:rPr>
            </a:br>
            <a:r>
              <a:rPr lang="en-US" sz="1800" dirty="0">
                <a:solidFill>
                  <a:schemeClr val="bg1">
                    <a:lumMod val="75000"/>
                  </a:schemeClr>
                </a:solidFill>
              </a:rPr>
              <a:t>12  Procurement management: </a:t>
            </a:r>
            <a:r>
              <a:rPr lang="en-US" sz="1800" i="1" dirty="0">
                <a:solidFill>
                  <a:schemeClr val="bg1">
                    <a:lumMod val="75000"/>
                  </a:schemeClr>
                </a:solidFill>
              </a:rPr>
              <a:t>Getting some help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13  Stakeholder management: </a:t>
            </a:r>
            <a:r>
              <a:rPr lang="en-US" sz="1800" i="1" dirty="0">
                <a:solidFill>
                  <a:schemeClr val="bg1">
                    <a:lumMod val="75000"/>
                  </a:schemeClr>
                </a:solidFill>
              </a:rPr>
              <a:t>Keeping everyone engaged </a:t>
            </a:r>
            <a:r>
              <a:rPr lang="en-US" sz="1800" dirty="0">
                <a:solidFill>
                  <a:schemeClr val="bg1">
                    <a:lumMod val="75000"/>
                  </a:schemeClr>
                </a:solidFill>
              </a:rPr>
              <a:t/>
            </a:r>
            <a:br>
              <a:rPr lang="en-US" sz="1800" dirty="0">
                <a:solidFill>
                  <a:schemeClr val="bg1">
                    <a:lumMod val="75000"/>
                  </a:schemeClr>
                </a:solidFill>
              </a:rPr>
            </a:br>
            <a:r>
              <a:rPr lang="en-US" sz="1800" dirty="0">
                <a:solidFill>
                  <a:schemeClr val="bg1">
                    <a:lumMod val="75000"/>
                  </a:schemeClr>
                </a:solidFill>
              </a:rPr>
              <a:t>14  Professional responsibility: </a:t>
            </a:r>
            <a:r>
              <a:rPr lang="en-US" sz="1800" i="1" dirty="0">
                <a:solidFill>
                  <a:schemeClr val="bg1">
                    <a:lumMod val="75000"/>
                  </a:schemeClr>
                </a:solidFill>
              </a:rPr>
              <a:t>Making good choices </a:t>
            </a:r>
            <a:endParaRPr lang="en-US" sz="1800" dirty="0">
              <a:solidFill>
                <a:schemeClr val="bg1">
                  <a:lumMod val="75000"/>
                </a:schemeClr>
              </a:solidFill>
              <a:effectLst/>
            </a:endParaRPr>
          </a:p>
        </p:txBody>
      </p:sp>
      <p:sp>
        <p:nvSpPr>
          <p:cNvPr id="129" name="Shape 129"/>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85</a:t>
            </a:fld>
            <a:endParaRPr lang="en" dirty="0"/>
          </a:p>
        </p:txBody>
      </p:sp>
    </p:spTree>
    <p:extLst>
      <p:ext uri="{BB962C8B-B14F-4D97-AF65-F5344CB8AC3E}">
        <p14:creationId xmlns:p14="http://schemas.microsoft.com/office/powerpoint/2010/main" val="18653004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86</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0500"/>
            <a:ext cx="8458200" cy="4953000"/>
          </a:xfrm>
          <a:prstGeom prst="rect">
            <a:avLst/>
          </a:prstGeom>
        </p:spPr>
      </p:pic>
    </p:spTree>
    <p:extLst>
      <p:ext uri="{BB962C8B-B14F-4D97-AF65-F5344CB8AC3E}">
        <p14:creationId xmlns:p14="http://schemas.microsoft.com/office/powerpoint/2010/main" val="13572981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11 – Project Risk Management</a:t>
            </a:r>
            <a:endParaRPr lang="en-US" dirty="0"/>
          </a:p>
        </p:txBody>
      </p:sp>
      <p:sp>
        <p:nvSpPr>
          <p:cNvPr id="3" name="Text Placeholder 2"/>
          <p:cNvSpPr>
            <a:spLocks noGrp="1"/>
          </p:cNvSpPr>
          <p:nvPr>
            <p:ph type="body" idx="1"/>
          </p:nvPr>
        </p:nvSpPr>
        <p:spPr/>
        <p:txBody>
          <a:bodyPr/>
          <a:lstStyle/>
          <a:p>
            <a:pPr eaLnBrk="1" hangingPunct="1">
              <a:lnSpc>
                <a:spcPct val="90000"/>
              </a:lnSpc>
              <a:defRPr/>
            </a:pPr>
            <a:r>
              <a:rPr lang="en-US" altLang="en-US" sz="2000" b="1" dirty="0"/>
              <a:t>Project Risk Management</a:t>
            </a:r>
          </a:p>
          <a:p>
            <a:pPr marL="407988" lvl="1" indent="-225425" eaLnBrk="1" hangingPunct="1">
              <a:lnSpc>
                <a:spcPct val="90000"/>
              </a:lnSpc>
              <a:defRPr/>
            </a:pPr>
            <a:r>
              <a:rPr lang="en-US" altLang="en-US" sz="2000" dirty="0"/>
              <a:t>Includes identifying, analyzing, and responding to risk areas; maximizing results of positive events and minimizing consequences of adverse events</a:t>
            </a:r>
          </a:p>
          <a:p>
            <a:pPr marL="750888" lvl="2" indent="-342900" eaLnBrk="1" hangingPunct="1">
              <a:lnSpc>
                <a:spcPct val="90000"/>
              </a:lnSpc>
              <a:buFont typeface="Wingdings" charset="2"/>
              <a:buChar char="§"/>
              <a:defRPr/>
            </a:pPr>
            <a:r>
              <a:rPr lang="en-US" altLang="en-US" sz="1800" b="1" dirty="0"/>
              <a:t>Risk Identification</a:t>
            </a:r>
            <a:r>
              <a:rPr lang="en-US" altLang="en-US" sz="1800" dirty="0"/>
              <a:t> – which are likely to affect the project</a:t>
            </a:r>
          </a:p>
          <a:p>
            <a:pPr marL="750888" lvl="2" indent="-342900" eaLnBrk="1" hangingPunct="1">
              <a:lnSpc>
                <a:spcPct val="90000"/>
              </a:lnSpc>
              <a:buFont typeface="Wingdings" charset="2"/>
              <a:buChar char="§"/>
              <a:defRPr/>
            </a:pPr>
            <a:r>
              <a:rPr lang="en-US" altLang="en-US" sz="1800" b="1" dirty="0"/>
              <a:t>Risk Quantification</a:t>
            </a:r>
            <a:r>
              <a:rPr lang="en-US" altLang="en-US" sz="1800" dirty="0"/>
              <a:t> – evaluation of risk to assess the range of possible outcomes</a:t>
            </a:r>
          </a:p>
          <a:p>
            <a:pPr marL="1114425" lvl="3" indent="-381000" eaLnBrk="1" hangingPunct="1">
              <a:lnSpc>
                <a:spcPct val="90000"/>
              </a:lnSpc>
              <a:buFont typeface="Wingdings" charset="2"/>
              <a:buChar char="Ø"/>
              <a:defRPr/>
            </a:pPr>
            <a:r>
              <a:rPr lang="en-US" altLang="en-US" dirty="0"/>
              <a:t>Sometimes treated as single process; risk analysis/assessment</a:t>
            </a:r>
          </a:p>
          <a:p>
            <a:pPr marL="750888" lvl="2" indent="-342900" eaLnBrk="1" hangingPunct="1">
              <a:lnSpc>
                <a:spcPct val="90000"/>
              </a:lnSpc>
              <a:buFont typeface="Wingdings" charset="2"/>
              <a:buChar char="§"/>
              <a:defRPr/>
            </a:pPr>
            <a:r>
              <a:rPr lang="en-US" altLang="en-US" sz="1800" b="1" dirty="0"/>
              <a:t>Risk Response Development</a:t>
            </a:r>
            <a:r>
              <a:rPr lang="en-US" altLang="en-US" sz="1800" dirty="0"/>
              <a:t> – defining enhancement steps for opportunities and response</a:t>
            </a:r>
          </a:p>
          <a:p>
            <a:pPr marL="1114425" lvl="3" indent="-381000" eaLnBrk="1" hangingPunct="1">
              <a:lnSpc>
                <a:spcPct val="90000"/>
              </a:lnSpc>
              <a:buFont typeface="Wingdings" charset="2"/>
              <a:buChar char="Ø"/>
              <a:defRPr/>
            </a:pPr>
            <a:r>
              <a:rPr lang="en-US" altLang="en-US" dirty="0"/>
              <a:t>Sometimes called response planning/mitigation</a:t>
            </a:r>
          </a:p>
          <a:p>
            <a:pPr marL="750888" lvl="2" indent="-342900" eaLnBrk="1" hangingPunct="1">
              <a:lnSpc>
                <a:spcPct val="90000"/>
              </a:lnSpc>
              <a:buFont typeface="Wingdings" charset="2"/>
              <a:buChar char="§"/>
              <a:defRPr/>
            </a:pPr>
            <a:r>
              <a:rPr lang="en-US" altLang="en-US" sz="1800" b="1" dirty="0"/>
              <a:t>Risk Response Control</a:t>
            </a:r>
            <a:r>
              <a:rPr lang="en-US" altLang="en-US" sz="1800" dirty="0"/>
              <a:t> – responding to changes in risk over course of project </a:t>
            </a:r>
          </a:p>
          <a:p>
            <a:pPr marL="1114425" lvl="3" indent="-381000" eaLnBrk="1" hangingPunct="1">
              <a:lnSpc>
                <a:spcPct val="90000"/>
              </a:lnSpc>
              <a:buFont typeface="Wingdings" charset="2"/>
              <a:buChar char="Ø"/>
              <a:defRPr/>
            </a:pPr>
            <a:r>
              <a:rPr lang="en-US" altLang="en-US" dirty="0"/>
              <a:t>May be combined as risk management</a:t>
            </a:r>
          </a:p>
          <a:p>
            <a:endParaRPr lang="en-US" sz="18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87</a:t>
            </a:fld>
            <a:endParaRPr lang="en" dirty="0">
              <a:solidFill>
                <a:schemeClr val="bg1"/>
              </a:solidFill>
            </a:endParaRPr>
          </a:p>
        </p:txBody>
      </p:sp>
    </p:spTree>
    <p:extLst>
      <p:ext uri="{BB962C8B-B14F-4D97-AF65-F5344CB8AC3E}">
        <p14:creationId xmlns:p14="http://schemas.microsoft.com/office/powerpoint/2010/main" val="1383316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11.1 Plan Risk </a:t>
            </a:r>
            <a:r>
              <a:rPr lang="en-US" dirty="0" smtClean="0"/>
              <a:t>Management</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88</a:t>
            </a:fld>
            <a:endParaRPr lang="en" dirty="0">
              <a:solidFill>
                <a:schemeClr val="bg1"/>
              </a:solidFill>
            </a:endParaRPr>
          </a:p>
        </p:txBody>
      </p:sp>
      <p:sp>
        <p:nvSpPr>
          <p:cNvPr id="6" name="Rectangle 5"/>
          <p:cNvSpPr/>
          <p:nvPr/>
        </p:nvSpPr>
        <p:spPr>
          <a:xfrm>
            <a:off x="1104900" y="1321443"/>
            <a:ext cx="6724500" cy="523220"/>
          </a:xfrm>
          <a:prstGeom prst="rect">
            <a:avLst/>
          </a:prstGeom>
        </p:spPr>
        <p:txBody>
          <a:bodyPr wrap="square">
            <a:spAutoFit/>
          </a:bodyPr>
          <a:lstStyle/>
          <a:p>
            <a:r>
              <a:rPr lang="en-US" b="1" dirty="0"/>
              <a:t>11.1 Plan Risk </a:t>
            </a:r>
            <a:r>
              <a:rPr lang="en-US" b="1" dirty="0" smtClean="0"/>
              <a:t>Management </a:t>
            </a:r>
            <a:r>
              <a:rPr lang="en-US" dirty="0" smtClean="0"/>
              <a:t>— The </a:t>
            </a:r>
            <a:r>
              <a:rPr lang="en-US" dirty="0"/>
              <a:t>process of defining how to conduct risk management activities for a project.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40931"/>
            <a:ext cx="7175500" cy="1905000"/>
          </a:xfrm>
          <a:prstGeom prst="rect">
            <a:avLst/>
          </a:prstGeom>
        </p:spPr>
      </p:pic>
    </p:spTree>
    <p:extLst>
      <p:ext uri="{BB962C8B-B14F-4D97-AF65-F5344CB8AC3E}">
        <p14:creationId xmlns:p14="http://schemas.microsoft.com/office/powerpoint/2010/main" val="1368502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Plan Risk Management Data 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89</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50" y="1025175"/>
            <a:ext cx="5667450" cy="3858689"/>
          </a:xfrm>
          <a:prstGeom prst="rect">
            <a:avLst/>
          </a:prstGeom>
        </p:spPr>
      </p:pic>
    </p:spTree>
    <p:extLst>
      <p:ext uri="{BB962C8B-B14F-4D97-AF65-F5344CB8AC3E}">
        <p14:creationId xmlns:p14="http://schemas.microsoft.com/office/powerpoint/2010/main" val="2086197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Plan Quality </a:t>
            </a:r>
            <a:r>
              <a:rPr lang="en-US" altLang="en-US" dirty="0" smtClean="0"/>
              <a:t>Management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527050" lvl="1" indent="-342900">
              <a:buClrTx/>
              <a:buFont typeface="+mj-lt"/>
              <a:buAutoNum type="arabicPeriod"/>
            </a:pPr>
            <a:r>
              <a:rPr lang="en-US" sz="1600" b="1" dirty="0" smtClean="0"/>
              <a:t>成本效益分析</a:t>
            </a:r>
            <a:r>
              <a:rPr lang="en-US" sz="1600" b="1" dirty="0"/>
              <a:t> </a:t>
            </a:r>
            <a:r>
              <a:rPr lang="en-US" sz="1600" b="1" i="1" dirty="0"/>
              <a:t>Cost-Benefit Analysis</a:t>
            </a:r>
            <a:r>
              <a:rPr lang="en-US" sz="1600" b="1" dirty="0"/>
              <a:t> </a:t>
            </a:r>
            <a:r>
              <a:rPr lang="mr-IN" altLang="zh-TW" sz="1600" dirty="0" smtClean="0"/>
              <a:t>–</a:t>
            </a:r>
            <a:r>
              <a:rPr lang="zh-TW" altLang="en-US" sz="1600" dirty="0" smtClean="0"/>
              <a:t>  檢視執行品質活動所花費的成本，比上從中獲取的利益。由於品質活動並未實際產出產品，要度量其利益比較困難，主要的利益是較少的重做，較高的生產力與效率，以及來自團隊與顧客雙方更高的滿意度。</a:t>
            </a:r>
            <a:endParaRPr lang="en-US" altLang="zh-TW" sz="1600" dirty="0" smtClean="0"/>
          </a:p>
          <a:p>
            <a:pPr marL="527050" lvl="1" indent="-342900">
              <a:buClrTx/>
              <a:buFont typeface="+mj-lt"/>
              <a:buAutoNum type="arabicPeriod"/>
            </a:pPr>
            <a:r>
              <a:rPr lang="en-US" sz="1600" b="1" dirty="0"/>
              <a:t>品質成本 </a:t>
            </a:r>
            <a:r>
              <a:rPr lang="en-US" sz="1600" b="1" i="1" dirty="0"/>
              <a:t>Cost of </a:t>
            </a:r>
            <a:r>
              <a:rPr lang="en-US" sz="1600" b="1" i="1" dirty="0" smtClean="0"/>
              <a:t>Quality</a:t>
            </a:r>
            <a:r>
              <a:rPr lang="en-US" altLang="zh-TW" sz="1600" b="1" i="1" dirty="0" smtClean="0"/>
              <a:t>,</a:t>
            </a:r>
            <a:r>
              <a:rPr lang="zh-TW" altLang="en-US" sz="1600" b="1" i="1" dirty="0" smtClean="0"/>
              <a:t> </a:t>
            </a:r>
            <a:r>
              <a:rPr lang="en-US" sz="1600" b="1" i="1" dirty="0" smtClean="0"/>
              <a:t>COQ </a:t>
            </a:r>
            <a:r>
              <a:rPr lang="mr-IN" altLang="zh-TW" sz="1600" dirty="0" smtClean="0"/>
              <a:t>–</a:t>
            </a:r>
            <a:r>
              <a:rPr lang="zh-TW" altLang="en-US" sz="1600" dirty="0"/>
              <a:t>品質成本是符合成本及不符合成本的總和，符合成本是為預防工作出錯所付出的成本，不符合成本是為糾正已出現錯誤付出的成本</a:t>
            </a:r>
            <a:r>
              <a:rPr lang="zh-TW" altLang="en-US" sz="1600" dirty="0" smtClean="0"/>
              <a:t>。</a:t>
            </a:r>
            <a:endParaRPr lang="en-US" altLang="zh-TW" sz="1600" dirty="0" smtClean="0"/>
          </a:p>
          <a:p>
            <a:pPr marL="527050" lvl="1" indent="-342900">
              <a:buClrTx/>
              <a:buFont typeface="+mj-lt"/>
              <a:buAutoNum type="arabicPeriod"/>
            </a:pPr>
            <a:r>
              <a:rPr lang="en-US" sz="1600" b="1" dirty="0" smtClean="0"/>
              <a:t>標竿</a:t>
            </a:r>
            <a:r>
              <a:rPr lang="zh-TW" altLang="en-US" sz="1600" b="1" dirty="0" smtClean="0"/>
              <a:t>法</a:t>
            </a:r>
            <a:r>
              <a:rPr lang="en-US" sz="1600" b="1" dirty="0"/>
              <a:t> </a:t>
            </a:r>
            <a:r>
              <a:rPr lang="en-US" sz="1600" b="1" i="1" dirty="0" smtClean="0"/>
              <a:t>Benchmarking </a:t>
            </a:r>
            <a:r>
              <a:rPr lang="mr-IN" altLang="zh-TW" sz="1600" dirty="0"/>
              <a:t>–</a:t>
            </a:r>
            <a:r>
              <a:rPr lang="zh-TW" altLang="en-US" sz="1600" dirty="0"/>
              <a:t>  </a:t>
            </a:r>
            <a:r>
              <a:rPr lang="zh-TW" altLang="en-US" sz="1600" dirty="0" smtClean="0"/>
              <a:t>使用其他專案的品質規劃結果，為自已的專案設定目標。</a:t>
            </a:r>
            <a:endParaRPr lang="en-US" sz="1600" b="1" i="1" dirty="0" smtClean="0"/>
          </a:p>
          <a:p>
            <a:pPr marL="527050" lvl="1" indent="-342900">
              <a:buClrTx/>
              <a:buFont typeface="+mj-lt"/>
              <a:buAutoNum type="arabicPeriod"/>
            </a:pPr>
            <a:r>
              <a:rPr lang="en-US" sz="1600" b="1" dirty="0"/>
              <a:t>實驗設計 </a:t>
            </a:r>
            <a:r>
              <a:rPr lang="en-US" sz="1600" b="1" i="1" dirty="0"/>
              <a:t>Design of </a:t>
            </a:r>
            <a:r>
              <a:rPr lang="en-US" sz="1600" b="1" i="1" dirty="0" smtClean="0"/>
              <a:t>Experiments, DOE </a:t>
            </a:r>
            <a:r>
              <a:rPr lang="mr-IN" altLang="zh-TW" sz="1600" dirty="0"/>
              <a:t>–</a:t>
            </a:r>
            <a:r>
              <a:rPr lang="zh-TW" altLang="en-US" sz="1600" dirty="0"/>
              <a:t>  </a:t>
            </a:r>
            <a:r>
              <a:rPr lang="zh-TW" altLang="en-US" sz="1600" dirty="0" smtClean="0"/>
              <a:t>運用統計原理分析實驗結果，判斷交付物有多麼符合需求。</a:t>
            </a:r>
            <a:endParaRPr lang="en-US" sz="1600" b="1" i="1" dirty="0" smtClean="0"/>
          </a:p>
          <a:p>
            <a:pPr marL="527050" lvl="1" indent="-342900">
              <a:buClrTx/>
              <a:buFont typeface="+mj-lt"/>
              <a:buAutoNum type="arabicPeriod" startAt="5"/>
            </a:pPr>
            <a:endParaRPr lang="en-US" altLang="zh-TW" sz="1600" dirty="0" smtClean="0"/>
          </a:p>
        </p:txBody>
      </p:sp>
    </p:spTree>
    <p:extLst>
      <p:ext uri="{BB962C8B-B14F-4D97-AF65-F5344CB8AC3E}">
        <p14:creationId xmlns:p14="http://schemas.microsoft.com/office/powerpoint/2010/main" val="14945171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Management</a:t>
            </a:r>
            <a:r>
              <a:rPr lang="zh-CN"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zh-TW" altLang="en-US" sz="1600" b="1" dirty="0"/>
              <a:t>專案管理計畫書 </a:t>
            </a:r>
            <a:r>
              <a:rPr lang="mr-IN" altLang="zh-TW" sz="1600" dirty="0"/>
              <a:t>–</a:t>
            </a:r>
            <a:r>
              <a:rPr lang="zh-TW" altLang="en-US" sz="1600" dirty="0"/>
              <a:t> </a:t>
            </a:r>
            <a:r>
              <a:rPr lang="zh-TW" altLang="en-US" sz="1600" dirty="0" smtClean="0"/>
              <a:t>提供</a:t>
            </a:r>
            <a:r>
              <a:rPr lang="zh-TW" altLang="en-US" sz="1600" dirty="0"/>
              <a:t>專案生命週期及每個階段的流程 </a:t>
            </a:r>
            <a:r>
              <a:rPr lang="zh-TW" altLang="en-US" sz="1600" dirty="0" smtClean="0"/>
              <a:t>、變更</a:t>
            </a:r>
            <a:r>
              <a:rPr lang="zh-TW" altLang="en-US" sz="1600" dirty="0"/>
              <a:t>管理計畫</a:t>
            </a:r>
            <a:r>
              <a:rPr lang="en-US" altLang="zh-TW" sz="1600" dirty="0"/>
              <a:t>(</a:t>
            </a:r>
            <a:r>
              <a:rPr lang="zh-TW" altLang="en-US" sz="1600" dirty="0"/>
              <a:t>監視及控制變更</a:t>
            </a:r>
            <a:r>
              <a:rPr lang="en-US" altLang="zh-TW" sz="1600" dirty="0" smtClean="0"/>
              <a:t>)</a:t>
            </a:r>
            <a:r>
              <a:rPr lang="zh-TW" altLang="en-US" sz="1600" dirty="0" smtClean="0"/>
              <a:t>、</a:t>
            </a:r>
            <a:r>
              <a:rPr lang="zh-TW" altLang="en-US" sz="1600" dirty="0"/>
              <a:t> 會受風險影響之範疇、時程及成本</a:t>
            </a:r>
            <a:r>
              <a:rPr lang="zh-TW" altLang="en-US" sz="1600" dirty="0" smtClean="0"/>
              <a:t>基準 、及</a:t>
            </a:r>
            <a:r>
              <a:rPr lang="zh-TW" altLang="en-US" sz="1600" dirty="0"/>
              <a:t>利害關係人的溝通需求及方法 </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a:t>專案核准書 </a:t>
            </a:r>
            <a:r>
              <a:rPr lang="mr-IN" altLang="zh-TW" sz="1600" dirty="0"/>
              <a:t>–</a:t>
            </a:r>
            <a:r>
              <a:rPr lang="zh-TW" altLang="en-US" sz="1600" dirty="0"/>
              <a:t> 高層次的專案</a:t>
            </a:r>
            <a:r>
              <a:rPr lang="zh-TW" altLang="en-US" sz="1600" dirty="0" smtClean="0"/>
              <a:t>說明、風險及</a:t>
            </a:r>
            <a:r>
              <a:rPr lang="zh-TW" altLang="en-US" sz="1600" dirty="0"/>
              <a:t>專案工作說明書</a:t>
            </a:r>
            <a:r>
              <a:rPr lang="en-US" altLang="zh-TW" sz="1600" dirty="0"/>
              <a:t>(SOW)</a:t>
            </a:r>
            <a:r>
              <a:rPr lang="zh-TW" altLang="en-US" sz="1600" dirty="0"/>
              <a:t>的產品特徵</a:t>
            </a:r>
            <a:r>
              <a:rPr lang="zh-TW" altLang="en-US" sz="1600" dirty="0" smtClean="0"/>
              <a:t>。</a:t>
            </a:r>
            <a:endParaRPr lang="en-US" altLang="zh-TW" sz="1600" dirty="0"/>
          </a:p>
          <a:p>
            <a:pPr marL="527050" lvl="1" indent="-342900">
              <a:buClr>
                <a:schemeClr val="tx1"/>
              </a:buClr>
              <a:buFont typeface="+mj-lt"/>
              <a:buAutoNum type="arabicPeriod"/>
            </a:pPr>
            <a:r>
              <a:rPr lang="zh-TW" altLang="en-US" sz="1600" b="1" dirty="0"/>
              <a:t>利害關係人登錄表</a:t>
            </a:r>
            <a:r>
              <a:rPr lang="mr-IN" altLang="zh-TW" sz="1600" b="1" dirty="0" smtClean="0"/>
              <a:t>–</a:t>
            </a:r>
            <a:r>
              <a:rPr lang="zh-TW" altLang="en-US" sz="1600" b="1" dirty="0" smtClean="0"/>
              <a:t> </a:t>
            </a:r>
            <a:r>
              <a:rPr lang="zh-TW" altLang="en-US" sz="1600" dirty="0"/>
              <a:t>說明利害關係人的風險偏好及承受能力 。</a:t>
            </a:r>
            <a:endParaRPr lang="en-US" altLang="zh-TW" sz="1600" dirty="0" smtClean="0"/>
          </a:p>
          <a:p>
            <a:pPr marL="527050" lvl="1" indent="-342900">
              <a:buClr>
                <a:schemeClr val="tx1"/>
              </a:buClr>
              <a:buFont typeface="+mj-lt"/>
              <a:buAutoNum type="arabicPeriod"/>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組織</a:t>
            </a:r>
            <a:r>
              <a:rPr lang="zh-TW" altLang="en-US" sz="1600" dirty="0"/>
              <a:t>文化及</a:t>
            </a:r>
            <a:r>
              <a:rPr lang="zh-TW" altLang="en-US" sz="1600" dirty="0" smtClean="0"/>
              <a:t>結構</a:t>
            </a:r>
            <a:r>
              <a:rPr lang="zh-TW" altLang="en-US" sz="1600" dirty="0"/>
              <a:t>、</a:t>
            </a:r>
            <a:r>
              <a:rPr lang="zh-TW" altLang="en-US" sz="1600" dirty="0" smtClean="0"/>
              <a:t>公司對風險的容忍度、可承受的風險</a:t>
            </a:r>
            <a:r>
              <a:rPr lang="zh-TW" altLang="en-US" sz="1600" dirty="0"/>
              <a:t>門檻</a:t>
            </a:r>
            <a:r>
              <a:rPr lang="zh-TW" altLang="en-US" sz="1600" dirty="0" smtClean="0"/>
              <a:t>、政府</a:t>
            </a:r>
            <a:r>
              <a:rPr lang="zh-TW" altLang="en-US" sz="1600" dirty="0"/>
              <a:t>或產業標準、法規，專案管理資訊系統等</a:t>
            </a:r>
            <a:r>
              <a:rPr lang="zh-TW" altLang="en-US" sz="1600" dirty="0" smtClean="0"/>
              <a:t>。</a:t>
            </a:r>
            <a:endParaRPr lang="en-US" altLang="zh-TW" sz="1600" dirty="0" smtClean="0"/>
          </a:p>
          <a:p>
            <a:pPr marL="527050" lvl="1" indent="-342900">
              <a:buClr>
                <a:schemeClr val="tx1"/>
              </a:buClr>
              <a:buFont typeface="+mj-lt"/>
              <a:buAutoNum type="arabicPeriod"/>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組織的標準流程、政策及角色</a:t>
            </a:r>
            <a:r>
              <a:rPr lang="zh-TW" altLang="en-US" sz="1600" dirty="0" smtClean="0"/>
              <a:t>描述、風險分類、範本和表單、歷史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90</a:t>
            </a:fld>
            <a:endParaRPr lang="en" dirty="0">
              <a:solidFill>
                <a:schemeClr val="bg1"/>
              </a:solidFill>
            </a:endParaRPr>
          </a:p>
        </p:txBody>
      </p:sp>
    </p:spTree>
    <p:extLst>
      <p:ext uri="{BB962C8B-B14F-4D97-AF65-F5344CB8AC3E}">
        <p14:creationId xmlns:p14="http://schemas.microsoft.com/office/powerpoint/2010/main" val="8312023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a:t>
            </a:r>
            <a:r>
              <a:rPr lang="en-US" dirty="0" smtClean="0"/>
              <a:t>Management</a:t>
            </a:r>
            <a:r>
              <a:rPr lang="zh-CN"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91</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分析</a:t>
            </a:r>
            <a:r>
              <a:rPr lang="zh-TW" altLang="en-US" sz="1600" b="1" dirty="0" smtClean="0"/>
              <a:t>技術</a:t>
            </a:r>
            <a:r>
              <a:rPr lang="en-US" sz="1600" b="1" dirty="0" smtClean="0"/>
              <a:t> </a:t>
            </a:r>
            <a:r>
              <a:rPr lang="en-US" sz="1600" b="1" i="1" dirty="0" smtClean="0"/>
              <a:t>Analy</a:t>
            </a:r>
            <a:r>
              <a:rPr lang="en-US" altLang="zh-TW" sz="1600" b="1" i="1" dirty="0" smtClean="0"/>
              <a:t>tical</a:t>
            </a:r>
            <a:r>
              <a:rPr lang="zh-TW" altLang="en-US" sz="1600" b="1" i="1" dirty="0" smtClean="0"/>
              <a:t> </a:t>
            </a:r>
            <a:r>
              <a:rPr lang="en-US" altLang="zh-TW" sz="1600" b="1" i="1" dirty="0" smtClean="0"/>
              <a:t>Techniques</a:t>
            </a:r>
            <a:r>
              <a:rPr lang="mr-IN" altLang="zh-TW" sz="1600" dirty="0" smtClean="0"/>
              <a:t>–</a:t>
            </a:r>
            <a:r>
              <a:rPr lang="zh-TW" altLang="en-US" sz="1600" dirty="0" smtClean="0"/>
              <a:t> </a:t>
            </a:r>
            <a:r>
              <a:rPr lang="zh-TW" altLang="en-US" sz="1600" dirty="0"/>
              <a:t>風險管理是結合利害關係人風險態度及專案戰略</a:t>
            </a:r>
            <a:r>
              <a:rPr lang="zh-TW" altLang="en-US" sz="1600" dirty="0" smtClean="0"/>
              <a:t>風險，</a:t>
            </a:r>
            <a:r>
              <a:rPr lang="zh-TW" altLang="en-US" sz="1600" dirty="0"/>
              <a:t>風險分析是分析利害關係人的風險偏好及承受能力</a:t>
            </a:r>
            <a:r>
              <a:rPr lang="zh-TW" altLang="en-US" sz="1600" dirty="0" smtClean="0"/>
              <a:t> 。</a:t>
            </a:r>
            <a:endParaRPr lang="en-US" altLang="zh-TW" sz="1600" dirty="0" smtClean="0"/>
          </a:p>
          <a:p>
            <a:pPr marL="527050" lvl="1" indent="-342900">
              <a:buClrTx/>
              <a:buFont typeface="+mj-lt"/>
              <a:buAutoNum type="arabicPeriod"/>
            </a:pPr>
            <a:r>
              <a:rPr lang="en-US" sz="1600" b="1" dirty="0"/>
              <a:t>專家判斷 </a:t>
            </a:r>
            <a:r>
              <a:rPr lang="en-US" sz="1600" b="1" i="1" dirty="0"/>
              <a:t>Expert Judgment </a:t>
            </a:r>
            <a:r>
              <a:rPr lang="en-US" sz="1600" b="1" dirty="0"/>
              <a:t> </a:t>
            </a:r>
            <a:r>
              <a:rPr lang="mr-IN" altLang="zh-TW" sz="1600" dirty="0"/>
              <a:t>–</a:t>
            </a:r>
            <a:r>
              <a:rPr lang="zh-TW" altLang="en-US" sz="1600" dirty="0"/>
              <a:t> 依賴利害關係人、顧問、或其他專家的專業，</a:t>
            </a:r>
            <a:r>
              <a:rPr lang="zh-TW" altLang="en-US" sz="1600" dirty="0" smtClean="0"/>
              <a:t>來告訴你如何辨識與分析風險。</a:t>
            </a:r>
            <a:endParaRPr lang="en-US" altLang="zh-TW" sz="1600" dirty="0"/>
          </a:p>
          <a:p>
            <a:pPr marL="527050" lvl="1" indent="-342900">
              <a:buClrTx/>
              <a:buFont typeface="+mj-lt"/>
              <a:buAutoNum type="arabicPeriod" startAt="5"/>
            </a:pPr>
            <a:r>
              <a:rPr lang="zh-TW" altLang="en-US" sz="1600" b="1" dirty="0" smtClean="0"/>
              <a:t>會議 </a:t>
            </a:r>
            <a:r>
              <a:rPr lang="en-US" sz="1600" b="1" i="1" dirty="0" smtClean="0"/>
              <a:t>Meetings</a:t>
            </a:r>
            <a:r>
              <a:rPr lang="zh-TW" altLang="en-US" sz="1600" b="1" dirty="0" smtClean="0"/>
              <a:t> </a:t>
            </a:r>
            <a:r>
              <a:rPr lang="mr-IN" altLang="zh-TW" sz="1600" dirty="0" smtClean="0"/>
              <a:t>–</a:t>
            </a:r>
            <a:r>
              <a:rPr lang="zh-CN" altLang="en-US" sz="1600" dirty="0" smtClean="0"/>
              <a:t> </a:t>
            </a:r>
            <a:r>
              <a:rPr lang="zh-TW" altLang="en-US" sz="1600" dirty="0" smtClean="0"/>
              <a:t>透過會議討論及解決專案相關風險問題。</a:t>
            </a:r>
            <a:endParaRPr lang="en-US" altLang="zh-TW" sz="1600" dirty="0" smtClean="0"/>
          </a:p>
          <a:p>
            <a:pPr marL="527050" lvl="1" indent="-342900">
              <a:buClrTx/>
              <a:buFont typeface="+mj-lt"/>
              <a:buAutoNum type="arabicPeriod" startAt="5"/>
            </a:pPr>
            <a:endParaRPr lang="en-US" altLang="zh-TW" sz="1600" dirty="0" smtClean="0"/>
          </a:p>
        </p:txBody>
      </p:sp>
    </p:spTree>
    <p:extLst>
      <p:ext uri="{BB962C8B-B14F-4D97-AF65-F5344CB8AC3E}">
        <p14:creationId xmlns:p14="http://schemas.microsoft.com/office/powerpoint/2010/main" val="6369912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Risk Management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zh-TW" altLang="en-US" sz="1600" b="1" dirty="0" smtClean="0"/>
              <a:t>風險管</a:t>
            </a:r>
            <a:r>
              <a:rPr lang="en-US" sz="1600" b="1" dirty="0" smtClean="0"/>
              <a:t>理計畫書</a:t>
            </a:r>
            <a:r>
              <a:rPr lang="en-US" sz="1600" b="1" dirty="0"/>
              <a:t> </a:t>
            </a:r>
            <a:r>
              <a:rPr lang="en-US" altLang="zh-TW" sz="1600" b="1" dirty="0" smtClean="0"/>
              <a:t>(</a:t>
            </a:r>
            <a:r>
              <a:rPr lang="en-US" altLang="zh-TW" sz="1600" b="1" i="1" dirty="0" smtClean="0"/>
              <a:t>Risk</a:t>
            </a:r>
            <a:r>
              <a:rPr lang="en-US" sz="1600" b="1" i="1" dirty="0" smtClean="0"/>
              <a:t> </a:t>
            </a:r>
            <a:r>
              <a:rPr lang="en-US" sz="1600" b="1" i="1" dirty="0"/>
              <a:t>Management Plan</a:t>
            </a:r>
            <a:r>
              <a:rPr lang="en-US" sz="1600" b="1" i="1" dirty="0" smtClean="0"/>
              <a:t>) </a:t>
            </a:r>
            <a:r>
              <a:rPr lang="mr-IN" altLang="zh-TW" sz="1600" dirty="0" smtClean="0"/>
              <a:t>–</a:t>
            </a:r>
            <a:r>
              <a:rPr lang="en-US" altLang="zh-TW" sz="1600" dirty="0" smtClean="0"/>
              <a:t> </a:t>
            </a:r>
            <a:r>
              <a:rPr lang="zh-TW" altLang="en-US" sz="1600" dirty="0" smtClean="0"/>
              <a:t>如何辨識與分析風險，此計畫書包含：</a:t>
            </a:r>
            <a:endParaRPr lang="en-US" altLang="zh-TW" sz="1600" dirty="0" smtClean="0"/>
          </a:p>
          <a:p>
            <a:pPr marL="539750" indent="-176213"/>
            <a:r>
              <a:rPr lang="zh-TW" altLang="en-US" sz="1600" dirty="0"/>
              <a:t>方法論 </a:t>
            </a:r>
            <a:r>
              <a:rPr lang="en-US" altLang="zh-TW" sz="1600" dirty="0"/>
              <a:t>(Methodology</a:t>
            </a:r>
            <a:r>
              <a:rPr lang="en-US" altLang="zh-TW" sz="1600" dirty="0" smtClean="0"/>
              <a:t>)</a:t>
            </a:r>
            <a:r>
              <a:rPr lang="zh-TW" altLang="en-US" sz="1600" dirty="0"/>
              <a:t> </a:t>
            </a:r>
            <a:r>
              <a:rPr lang="en-US" altLang="zh-TW" sz="1600" dirty="0" smtClean="0"/>
              <a:t>-</a:t>
            </a:r>
            <a:r>
              <a:rPr lang="zh-TW" altLang="en-US" sz="1600" dirty="0" smtClean="0"/>
              <a:t> 定義</a:t>
            </a:r>
            <a:r>
              <a:rPr lang="zh-TW" altLang="en-US" sz="1600" dirty="0"/>
              <a:t>執行專案風險管理的方法，工具及資料來源。</a:t>
            </a:r>
          </a:p>
          <a:p>
            <a:pPr marL="539750" indent="-176213"/>
            <a:r>
              <a:rPr lang="zh-TW" altLang="en-US" sz="1600" dirty="0"/>
              <a:t>角色與責任</a:t>
            </a:r>
            <a:r>
              <a:rPr lang="en-US" altLang="zh-TW" sz="1600" dirty="0"/>
              <a:t>(Roles and </a:t>
            </a:r>
            <a:r>
              <a:rPr lang="en-US" altLang="zh-TW" sz="1600" dirty="0" smtClean="0"/>
              <a:t>Responsibilities)</a:t>
            </a:r>
            <a:r>
              <a:rPr lang="zh-TW" altLang="en-US" sz="1600" dirty="0"/>
              <a:t> </a:t>
            </a:r>
            <a:r>
              <a:rPr lang="en-US" altLang="zh-TW" sz="1600" dirty="0" smtClean="0"/>
              <a:t>-</a:t>
            </a:r>
            <a:r>
              <a:rPr lang="zh-TW" altLang="en-US" sz="1600" dirty="0" smtClean="0"/>
              <a:t> 定義各種類型活動的領導，支援及風險管理團隊成員，並說明其責任。</a:t>
            </a:r>
          </a:p>
          <a:p>
            <a:pPr marL="539750" indent="-176213"/>
            <a:r>
              <a:rPr lang="zh-TW" altLang="en-US" sz="1600" dirty="0" smtClean="0"/>
              <a:t>編列</a:t>
            </a:r>
            <a:r>
              <a:rPr lang="zh-TW" altLang="en-US" sz="1600" dirty="0"/>
              <a:t>預算</a:t>
            </a:r>
            <a:r>
              <a:rPr lang="en-US" altLang="zh-TW" sz="1600" dirty="0"/>
              <a:t>(Budgeting</a:t>
            </a:r>
            <a:r>
              <a:rPr lang="en-US" altLang="zh-TW" sz="1600" dirty="0" smtClean="0"/>
              <a:t>)</a:t>
            </a:r>
            <a:r>
              <a:rPr lang="zh-TW" altLang="en-US" sz="1600" dirty="0"/>
              <a:t> </a:t>
            </a:r>
            <a:r>
              <a:rPr lang="en-US" altLang="zh-TW" sz="1600" dirty="0" smtClean="0"/>
              <a:t>-</a:t>
            </a:r>
            <a:r>
              <a:rPr lang="zh-TW" altLang="en-US" sz="1600" dirty="0" smtClean="0"/>
              <a:t> 風險</a:t>
            </a:r>
            <a:r>
              <a:rPr lang="zh-TW" altLang="en-US" sz="1600" dirty="0"/>
              <a:t>管理所需資源，估計資金需求，並納入成本基準；且制定運用應變準備金及管理準備金的規則。</a:t>
            </a:r>
          </a:p>
          <a:p>
            <a:pPr marL="539750" indent="-176213"/>
            <a:r>
              <a:rPr lang="zh-TW" altLang="en-US" sz="1600" dirty="0"/>
              <a:t>時機</a:t>
            </a:r>
            <a:r>
              <a:rPr lang="en-US" altLang="zh-TW" sz="1600" dirty="0"/>
              <a:t>(Timing</a:t>
            </a:r>
            <a:r>
              <a:rPr lang="en-US" altLang="zh-TW" sz="1600" dirty="0" smtClean="0"/>
              <a:t>)</a:t>
            </a:r>
            <a:r>
              <a:rPr lang="zh-TW" altLang="en-US" sz="1600" dirty="0"/>
              <a:t> </a:t>
            </a:r>
            <a:r>
              <a:rPr lang="en-US" altLang="zh-TW" sz="1600" dirty="0" smtClean="0"/>
              <a:t>-</a:t>
            </a:r>
            <a:r>
              <a:rPr lang="zh-TW" altLang="en-US" sz="1600" dirty="0" smtClean="0"/>
              <a:t> 定義</a:t>
            </a:r>
            <a:r>
              <a:rPr lang="zh-TW" altLang="en-US" sz="1600" dirty="0"/>
              <a:t>專案生命週期中，風險管理執行的時機及頻率</a:t>
            </a:r>
            <a:r>
              <a:rPr lang="zh-TW" altLang="en-US" sz="1600" dirty="0" smtClean="0"/>
              <a:t>。</a:t>
            </a:r>
            <a:endParaRPr lang="zh-TW" altLang="en-US" sz="1600" dirty="0"/>
          </a:p>
          <a:p>
            <a:pPr marL="539750" indent="-176213"/>
            <a:r>
              <a:rPr lang="zh-TW" altLang="en-US" sz="1600" dirty="0"/>
              <a:t>風險類別</a:t>
            </a:r>
            <a:r>
              <a:rPr lang="en-US" altLang="zh-TW" sz="1600" dirty="0"/>
              <a:t>(Risk categories</a:t>
            </a:r>
            <a:r>
              <a:rPr lang="en-US" altLang="zh-TW" sz="1600" dirty="0" smtClean="0"/>
              <a:t>)</a:t>
            </a:r>
            <a:r>
              <a:rPr lang="zh-TW" altLang="en-US" sz="1600" dirty="0"/>
              <a:t> </a:t>
            </a:r>
            <a:r>
              <a:rPr lang="mr-IN" altLang="zh-TW" sz="1600" dirty="0" smtClean="0"/>
              <a:t>–</a:t>
            </a:r>
            <a:r>
              <a:rPr lang="zh-TW" altLang="en-US" sz="1600" dirty="0" smtClean="0"/>
              <a:t> 建立風險</a:t>
            </a:r>
            <a:r>
              <a:rPr lang="zh-TW" altLang="en-US" sz="1600" dirty="0"/>
              <a:t>分解結構</a:t>
            </a:r>
            <a:r>
              <a:rPr lang="en-US" altLang="zh-TW" sz="1600" dirty="0"/>
              <a:t>(Risk Breakdown Structure</a:t>
            </a:r>
            <a:r>
              <a:rPr lang="zh-TW" altLang="en-US" sz="1600" dirty="0"/>
              <a:t>，</a:t>
            </a:r>
            <a:r>
              <a:rPr lang="en-US" altLang="zh-TW" sz="1600" dirty="0"/>
              <a:t>RBS)</a:t>
            </a:r>
            <a:r>
              <a:rPr lang="zh-TW" altLang="en-US" sz="1600" dirty="0"/>
              <a:t>。</a:t>
            </a:r>
          </a:p>
          <a:p>
            <a:pPr marL="539750" indent="-176213"/>
            <a:r>
              <a:rPr lang="zh-TW" altLang="en-US" sz="1600" dirty="0"/>
              <a:t>風險機率及衝擊定義</a:t>
            </a:r>
            <a:r>
              <a:rPr lang="en-US" altLang="zh-TW" sz="1600" dirty="0"/>
              <a:t>(Definitions of risk probability and impact</a:t>
            </a:r>
            <a:r>
              <a:rPr lang="en-US" altLang="zh-TW" sz="1600" dirty="0" smtClean="0"/>
              <a:t>)</a:t>
            </a:r>
            <a:r>
              <a:rPr lang="zh-TW" altLang="en-US" sz="1600" dirty="0"/>
              <a:t> </a:t>
            </a:r>
            <a:r>
              <a:rPr lang="en-US" altLang="zh-TW" sz="1600" dirty="0" smtClean="0"/>
              <a:t>-</a:t>
            </a:r>
            <a:r>
              <a:rPr lang="zh-TW" altLang="en-US" sz="1600" dirty="0" smtClean="0"/>
              <a:t> 定義</a:t>
            </a:r>
            <a:r>
              <a:rPr lang="zh-TW" altLang="en-US" sz="1600" dirty="0"/>
              <a:t>不同層級風險的機率及衝擊</a:t>
            </a:r>
            <a:r>
              <a:rPr lang="zh-TW" altLang="en-US" sz="1600" dirty="0" smtClean="0"/>
              <a:t>程度。</a:t>
            </a:r>
            <a:endParaRPr lang="zh-TW" altLang="en-US" sz="1600" dirty="0"/>
          </a:p>
          <a:p>
            <a:pPr marL="539750" indent="-176213"/>
            <a:r>
              <a:rPr lang="zh-TW" altLang="en-US" sz="1600" dirty="0"/>
              <a:t>機率及衝擊矩陣 </a:t>
            </a:r>
            <a:r>
              <a:rPr lang="en-US" altLang="zh-TW" sz="1600" dirty="0"/>
              <a:t>(Probability and impact matrix</a:t>
            </a:r>
            <a:r>
              <a:rPr lang="en-US" altLang="zh-TW" sz="1600" dirty="0" smtClean="0"/>
              <a:t>)</a:t>
            </a:r>
            <a:r>
              <a:rPr lang="zh-TW" altLang="en-US" sz="1600" dirty="0"/>
              <a:t> </a:t>
            </a:r>
            <a:r>
              <a:rPr lang="en-US" altLang="zh-TW" sz="1600" dirty="0" smtClean="0"/>
              <a:t>-</a:t>
            </a:r>
            <a:r>
              <a:rPr lang="zh-TW" altLang="en-US" sz="1600" dirty="0" smtClean="0"/>
              <a:t> 每</a:t>
            </a:r>
            <a:r>
              <a:rPr lang="zh-TW" altLang="en-US" sz="1600" dirty="0"/>
              <a:t>個風險發生機率及其對專案目標的</a:t>
            </a:r>
            <a:r>
              <a:rPr lang="zh-TW" altLang="en-US" sz="1600" dirty="0" smtClean="0"/>
              <a:t>衝擊。</a:t>
            </a:r>
          </a:p>
          <a:p>
            <a:pPr marL="539750" indent="-176213"/>
            <a:r>
              <a:rPr lang="zh-TW" altLang="en-US" sz="1600" dirty="0" smtClean="0"/>
              <a:t>追蹤</a:t>
            </a:r>
            <a:r>
              <a:rPr lang="en-US" altLang="zh-TW" sz="1600" dirty="0"/>
              <a:t>(Tracking</a:t>
            </a:r>
            <a:r>
              <a:rPr lang="en-US" altLang="zh-TW" sz="1600" dirty="0" smtClean="0"/>
              <a:t>)</a:t>
            </a:r>
            <a:r>
              <a:rPr lang="zh-TW" altLang="en-US" sz="1600" dirty="0"/>
              <a:t> </a:t>
            </a:r>
            <a:r>
              <a:rPr lang="en-US" altLang="zh-TW" sz="1600" dirty="0" smtClean="0"/>
              <a:t>-</a:t>
            </a:r>
            <a:r>
              <a:rPr lang="zh-TW" altLang="en-US" sz="1600" dirty="0" smtClean="0"/>
              <a:t> 如何</a:t>
            </a:r>
            <a:r>
              <a:rPr lang="zh-TW" altLang="en-US" sz="1600" dirty="0"/>
              <a:t>記錄風險</a:t>
            </a:r>
            <a:r>
              <a:rPr lang="zh-TW" altLang="en-US" sz="1600" dirty="0" smtClean="0"/>
              <a:t>活動</a:t>
            </a:r>
            <a:r>
              <a:rPr lang="zh-TW" altLang="en-US" sz="1600" dirty="0"/>
              <a:t>，</a:t>
            </a:r>
            <a:r>
              <a:rPr lang="zh-TW" altLang="en-US" sz="1600" dirty="0" smtClean="0"/>
              <a:t>如何</a:t>
            </a:r>
            <a:r>
              <a:rPr lang="zh-TW" altLang="en-US" sz="1600" dirty="0"/>
              <a:t>稽核風險管理流程。</a:t>
            </a:r>
          </a:p>
          <a:p>
            <a:pPr marL="365125" indent="-349250">
              <a:buClrTx/>
              <a:buFont typeface="+mj-lt"/>
              <a:buAutoNum type="arabicPeriod"/>
            </a:pPr>
            <a:endParaRPr lang="en-US" altLang="zh-TW" sz="1600" dirty="0" smtClean="0"/>
          </a:p>
          <a:p>
            <a:pPr marL="184150">
              <a:buClrTx/>
              <a:buNone/>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92</a:t>
            </a:fld>
            <a:endParaRPr lang="en" dirty="0">
              <a:solidFill>
                <a:schemeClr val="bg1"/>
              </a:solidFill>
            </a:endParaRPr>
          </a:p>
        </p:txBody>
      </p:sp>
    </p:spTree>
    <p:extLst>
      <p:ext uri="{BB962C8B-B14F-4D97-AF65-F5344CB8AC3E}">
        <p14:creationId xmlns:p14="http://schemas.microsoft.com/office/powerpoint/2010/main" val="7052189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11.2 Identify Risks</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93</a:t>
            </a:fld>
            <a:endParaRPr lang="en" dirty="0">
              <a:solidFill>
                <a:schemeClr val="bg1"/>
              </a:solidFill>
            </a:endParaRPr>
          </a:p>
        </p:txBody>
      </p:sp>
      <p:sp>
        <p:nvSpPr>
          <p:cNvPr id="6" name="Rectangle 5"/>
          <p:cNvSpPr/>
          <p:nvPr/>
        </p:nvSpPr>
        <p:spPr>
          <a:xfrm>
            <a:off x="1104900" y="1346843"/>
            <a:ext cx="6724500" cy="523220"/>
          </a:xfrm>
          <a:prstGeom prst="rect">
            <a:avLst/>
          </a:prstGeom>
        </p:spPr>
        <p:txBody>
          <a:bodyPr wrap="square">
            <a:spAutoFit/>
          </a:bodyPr>
          <a:lstStyle/>
          <a:p>
            <a:r>
              <a:rPr lang="en-US" b="1" dirty="0" smtClean="0"/>
              <a:t>11.2 </a:t>
            </a:r>
            <a:r>
              <a:rPr lang="en-US" b="1" dirty="0"/>
              <a:t>Identify </a:t>
            </a:r>
            <a:r>
              <a:rPr lang="en-US" b="1" dirty="0" smtClean="0"/>
              <a:t>Risks </a:t>
            </a:r>
            <a:r>
              <a:rPr lang="en-US" dirty="0" smtClean="0"/>
              <a:t>— The </a:t>
            </a:r>
            <a:r>
              <a:rPr lang="en-US" dirty="0"/>
              <a:t>process of determining which risks may affect the project and documenting their characteristics.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191731"/>
            <a:ext cx="5029200" cy="2699696"/>
          </a:xfrm>
          <a:prstGeom prst="rect">
            <a:avLst/>
          </a:prstGeom>
        </p:spPr>
      </p:pic>
    </p:spTree>
    <p:extLst>
      <p:ext uri="{BB962C8B-B14F-4D97-AF65-F5344CB8AC3E}">
        <p14:creationId xmlns:p14="http://schemas.microsoft.com/office/powerpoint/2010/main" val="20730396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Risks </a:t>
            </a:r>
            <a:r>
              <a:rPr lang="en-US" dirty="0" smtClean="0"/>
              <a:t>Data </a:t>
            </a:r>
            <a:r>
              <a:rPr lang="en-US" dirty="0"/>
              <a:t>Flow</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94</a:t>
            </a:fld>
            <a:endParaRPr lang="e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100" y="1025175"/>
            <a:ext cx="6192100" cy="3817251"/>
          </a:xfrm>
          <a:prstGeom prst="rect">
            <a:avLst/>
          </a:prstGeom>
        </p:spPr>
      </p:pic>
    </p:spTree>
    <p:extLst>
      <p:ext uri="{BB962C8B-B14F-4D97-AF65-F5344CB8AC3E}">
        <p14:creationId xmlns:p14="http://schemas.microsoft.com/office/powerpoint/2010/main" val="18153975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t>
            </a:r>
            <a:r>
              <a:rPr lang="en-US" dirty="0" smtClean="0"/>
              <a:t>Risks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a:pPr>
            <a:r>
              <a:rPr lang="en-US" sz="1600" b="1" dirty="0"/>
              <a:t>風險管理計畫書 </a:t>
            </a:r>
            <a:r>
              <a:rPr lang="en-US" sz="1600" b="1" i="1" dirty="0"/>
              <a:t>Risk Management </a:t>
            </a:r>
            <a:r>
              <a:rPr lang="en-US" sz="1600" b="1" i="1" dirty="0" smtClean="0"/>
              <a:t>Plan</a:t>
            </a:r>
            <a:r>
              <a:rPr lang="zh-TW" altLang="en-US" sz="1600" b="1" i="1" dirty="0" smtClean="0"/>
              <a:t> </a:t>
            </a:r>
            <a:r>
              <a:rPr lang="mr-IN" altLang="zh-TW" sz="1600" dirty="0" smtClean="0"/>
              <a:t>–</a:t>
            </a:r>
            <a:r>
              <a:rPr lang="zh-TW" altLang="en-US" sz="1600" dirty="0"/>
              <a:t> 提供如何辨識與分析風險。</a:t>
            </a:r>
            <a:endParaRPr lang="en-US" altLang="zh-TW" sz="1600" dirty="0" smtClean="0"/>
          </a:p>
          <a:p>
            <a:pPr marL="527050" lvl="1" indent="-342900">
              <a:buClr>
                <a:schemeClr val="tx1"/>
              </a:buClr>
              <a:buFont typeface="+mj-lt"/>
              <a:buAutoNum type="arabicPeriod"/>
            </a:pPr>
            <a:r>
              <a:rPr lang="en-US" sz="1600" b="1" dirty="0"/>
              <a:t>成本管理計畫書 </a:t>
            </a:r>
            <a:r>
              <a:rPr lang="en-US" sz="1600" b="1" i="1" dirty="0"/>
              <a:t>Cost Management </a:t>
            </a:r>
            <a:r>
              <a:rPr lang="en-US" sz="1600" b="1" i="1" dirty="0" smtClean="0"/>
              <a:t>Plan</a:t>
            </a:r>
            <a:r>
              <a:rPr lang="zh-TW" altLang="en-US" sz="1600" b="1" i="1" dirty="0" smtClean="0"/>
              <a:t> </a:t>
            </a:r>
            <a:r>
              <a:rPr lang="mr-IN" altLang="zh-TW" sz="1600" b="1" i="1" dirty="0" smtClean="0"/>
              <a:t>–</a:t>
            </a:r>
            <a:r>
              <a:rPr lang="zh-TW" altLang="en-US" sz="1600" b="1" i="1" dirty="0" smtClean="0"/>
              <a:t> </a:t>
            </a:r>
            <a:r>
              <a:rPr lang="zh-TW" altLang="en-US" sz="1600" dirty="0" smtClean="0"/>
              <a:t>提供活動成本估計。</a:t>
            </a:r>
            <a:endParaRPr lang="en-US" altLang="zh-TW" sz="1600" b="1" i="1" dirty="0" smtClean="0"/>
          </a:p>
          <a:p>
            <a:pPr marL="527050" lvl="1" indent="-342900">
              <a:buClr>
                <a:schemeClr val="tx1"/>
              </a:buClr>
              <a:buFont typeface="+mj-lt"/>
              <a:buAutoNum type="arabicPeriod"/>
            </a:pPr>
            <a:r>
              <a:rPr lang="en-US" sz="1600" b="1" dirty="0"/>
              <a:t>時程管理計畫書 </a:t>
            </a:r>
            <a:r>
              <a:rPr lang="en-US" sz="1600" b="1" i="1" dirty="0"/>
              <a:t>Schedule Management </a:t>
            </a:r>
            <a:r>
              <a:rPr lang="en-US" sz="1600" b="1" i="1" dirty="0" smtClean="0"/>
              <a:t>Plan</a:t>
            </a:r>
            <a:r>
              <a:rPr lang="zh-TW" altLang="en-US" sz="1600" b="1" i="1" dirty="0" smtClean="0"/>
              <a:t> </a:t>
            </a:r>
            <a:r>
              <a:rPr lang="mr-IN" altLang="zh-TW" sz="1600" b="1" i="1" dirty="0" smtClean="0"/>
              <a:t>–</a:t>
            </a:r>
            <a:r>
              <a:rPr lang="zh-TW" altLang="en-US" sz="1600" b="1" i="1" dirty="0" smtClean="0"/>
              <a:t> </a:t>
            </a:r>
            <a:r>
              <a:rPr lang="zh-TW" altLang="en-US" sz="1600" dirty="0" smtClean="0"/>
              <a:t>提供活動工期估計。</a:t>
            </a:r>
            <a:endParaRPr lang="en-US" altLang="zh-TW" sz="1600" b="1" i="1" dirty="0" smtClean="0"/>
          </a:p>
          <a:p>
            <a:pPr marL="527050" lvl="1" indent="-342900">
              <a:buClr>
                <a:schemeClr val="tx1"/>
              </a:buClr>
              <a:buFont typeface="+mj-lt"/>
              <a:buAutoNum type="arabicPeriod"/>
            </a:pPr>
            <a:r>
              <a:rPr lang="en-US" sz="1600" b="1" dirty="0"/>
              <a:t>品質管理計畫書 </a:t>
            </a:r>
            <a:r>
              <a:rPr lang="en-US" sz="1600" b="1" i="1" dirty="0"/>
              <a:t>Quality Management </a:t>
            </a:r>
            <a:r>
              <a:rPr lang="en-US" sz="1600" b="1" i="1" dirty="0" smtClean="0"/>
              <a:t>Plan</a:t>
            </a:r>
            <a:r>
              <a:rPr lang="zh-TW" altLang="en-US" sz="1600" b="1" i="1" dirty="0" smtClean="0"/>
              <a:t> </a:t>
            </a:r>
            <a:r>
              <a:rPr lang="mr-IN" altLang="zh-TW" sz="1600" b="1" i="1" dirty="0" smtClean="0"/>
              <a:t>–</a:t>
            </a:r>
            <a:r>
              <a:rPr lang="zh-TW" altLang="en-US" sz="1600" dirty="0" smtClean="0"/>
              <a:t>提供</a:t>
            </a:r>
            <a:r>
              <a:rPr lang="zh-TW" altLang="en-US" sz="1600" dirty="0"/>
              <a:t>品質規範及衡量的</a:t>
            </a:r>
            <a:r>
              <a:rPr lang="zh-TW" altLang="en-US" sz="1600" dirty="0" smtClean="0"/>
              <a:t>基準。</a:t>
            </a:r>
            <a:endParaRPr lang="en-US" altLang="zh-TW" sz="1600" b="1" i="1" dirty="0" smtClean="0"/>
          </a:p>
          <a:p>
            <a:pPr marL="527050" lvl="1" indent="-342900">
              <a:buClr>
                <a:schemeClr val="tx1"/>
              </a:buClr>
              <a:buFont typeface="+mj-lt"/>
              <a:buAutoNum type="arabicPeriod"/>
            </a:pPr>
            <a:r>
              <a:rPr lang="en-US" sz="1600" b="1" dirty="0"/>
              <a:t>人力資源管理計畫書 </a:t>
            </a:r>
            <a:r>
              <a:rPr lang="en-US" sz="1600" b="1" i="1" dirty="0"/>
              <a:t>Human Resource Management </a:t>
            </a:r>
            <a:r>
              <a:rPr lang="en-US" sz="1600" b="1" i="1" dirty="0" smtClean="0"/>
              <a:t>Plan</a:t>
            </a:r>
            <a:r>
              <a:rPr lang="zh-TW" altLang="en-US" sz="1600" b="1" i="1" dirty="0" smtClean="0"/>
              <a:t> </a:t>
            </a:r>
            <a:r>
              <a:rPr lang="mr-IN" altLang="zh-TW" sz="1600" b="1" i="1" dirty="0" smtClean="0"/>
              <a:t>–</a:t>
            </a:r>
            <a:r>
              <a:rPr lang="zh-TW" altLang="en-US" sz="1600" b="1" i="1" dirty="0" smtClean="0"/>
              <a:t> </a:t>
            </a:r>
            <a:r>
              <a:rPr lang="zh-TW" altLang="en-US" sz="1600" dirty="0" smtClean="0"/>
              <a:t>提供</a:t>
            </a:r>
            <a:r>
              <a:rPr lang="zh-TW" altLang="en-US" sz="1600" dirty="0"/>
              <a:t>專案人力資源的定義、配置、管理</a:t>
            </a:r>
            <a:endParaRPr lang="en-US" altLang="zh-TW" sz="1600" b="1" i="1" dirty="0" smtClean="0"/>
          </a:p>
          <a:p>
            <a:pPr marL="527050" lvl="1" indent="-342900">
              <a:buClr>
                <a:schemeClr val="tx1"/>
              </a:buClr>
              <a:buFont typeface="+mj-lt"/>
              <a:buAutoNum type="arabicPeriod"/>
            </a:pPr>
            <a:r>
              <a:rPr lang="en-US" sz="1600" b="1" dirty="0"/>
              <a:t>範疇基準 </a:t>
            </a:r>
            <a:r>
              <a:rPr lang="en-US" sz="1600" b="1" i="1" dirty="0"/>
              <a:t>Scope </a:t>
            </a:r>
            <a:r>
              <a:rPr lang="en-US" sz="1600" b="1" i="1" dirty="0" smtClean="0"/>
              <a:t>Baseline</a:t>
            </a:r>
            <a:r>
              <a:rPr lang="mr-IN" altLang="zh-TW" sz="1600" b="1" i="1" dirty="0" smtClean="0"/>
              <a:t>–</a:t>
            </a:r>
            <a:r>
              <a:rPr lang="zh-TW" altLang="en-US" sz="1600" dirty="0"/>
              <a:t> </a:t>
            </a:r>
            <a:r>
              <a:rPr lang="zh-TW" altLang="en-US" sz="1600" dirty="0" smtClean="0"/>
              <a:t>說明專案</a:t>
            </a:r>
            <a:r>
              <a:rPr lang="zh-TW" altLang="en-US" sz="1600" dirty="0"/>
              <a:t>風險的潛在</a:t>
            </a:r>
            <a:r>
              <a:rPr lang="zh-TW" altLang="en-US" sz="1600" dirty="0" smtClean="0"/>
              <a:t>原因，在</a:t>
            </a:r>
            <a:r>
              <a:rPr lang="zh-TW" altLang="en-US" sz="1600" dirty="0"/>
              <a:t>整體、管制帳戶及工作包的層級加以辨識追蹤。</a:t>
            </a:r>
            <a:endParaRPr lang="en-US" altLang="zh-TW" sz="1600" b="1" i="1" dirty="0" smtClean="0"/>
          </a:p>
          <a:p>
            <a:pPr marL="527050" lvl="1" indent="-342900">
              <a:buClr>
                <a:schemeClr val="tx1"/>
              </a:buClr>
              <a:buFont typeface="+mj-lt"/>
              <a:buAutoNum type="arabicPeriod"/>
            </a:pPr>
            <a:r>
              <a:rPr lang="en-US" sz="1600" b="1" dirty="0"/>
              <a:t>活動成本估計值 </a:t>
            </a:r>
            <a:r>
              <a:rPr lang="en-US" sz="1600" b="1" i="1" dirty="0"/>
              <a:t>Activity Cost </a:t>
            </a:r>
            <a:r>
              <a:rPr lang="en-US" sz="1600" b="1" i="1" dirty="0" smtClean="0"/>
              <a:t>Estimates</a:t>
            </a:r>
            <a:r>
              <a:rPr lang="zh-TW" altLang="en-US" sz="1600" b="1" i="1" dirty="0" smtClean="0"/>
              <a:t> </a:t>
            </a:r>
            <a:r>
              <a:rPr lang="mr-IN" altLang="zh-TW" sz="1600" b="1" i="1" dirty="0" smtClean="0"/>
              <a:t>–</a:t>
            </a:r>
            <a:r>
              <a:rPr lang="zh-TW" altLang="en-US" sz="1600" b="1" i="1" dirty="0" smtClean="0"/>
              <a:t> </a:t>
            </a:r>
            <a:r>
              <a:rPr lang="zh-TW" altLang="en-US" sz="1600" dirty="0"/>
              <a:t>審查</a:t>
            </a:r>
            <a:r>
              <a:rPr lang="zh-TW" altLang="en-US" sz="1600" dirty="0" smtClean="0"/>
              <a:t>估計</a:t>
            </a:r>
            <a:r>
              <a:rPr lang="zh-TW" altLang="en-US" sz="1600" dirty="0"/>
              <a:t>成本是否足以完成該項活動，或給專案帶來風險 </a:t>
            </a:r>
            <a:r>
              <a:rPr lang="zh-TW" altLang="en-US" sz="1600" dirty="0" smtClean="0"/>
              <a:t>。</a:t>
            </a:r>
            <a:endParaRPr lang="en-US" altLang="zh-TW" sz="1600" b="1" i="1"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95</a:t>
            </a:fld>
            <a:endParaRPr lang="en" dirty="0">
              <a:solidFill>
                <a:schemeClr val="bg1"/>
              </a:solidFill>
            </a:endParaRPr>
          </a:p>
        </p:txBody>
      </p:sp>
    </p:spTree>
    <p:extLst>
      <p:ext uri="{BB962C8B-B14F-4D97-AF65-F5344CB8AC3E}">
        <p14:creationId xmlns:p14="http://schemas.microsoft.com/office/powerpoint/2010/main" val="3517912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t>
            </a:r>
            <a:r>
              <a:rPr lang="en-US" dirty="0" smtClean="0"/>
              <a:t>Risks</a:t>
            </a:r>
            <a:r>
              <a:rPr lang="zh-TW" altLang="en-US" dirty="0" smtClean="0"/>
              <a:t> </a:t>
            </a:r>
            <a:r>
              <a:rPr lang="mr-IN" altLang="zh-TW" dirty="0" smtClean="0"/>
              <a:t>–</a:t>
            </a:r>
            <a:r>
              <a:rPr lang="zh-TW" altLang="en-US" dirty="0" smtClean="0"/>
              <a:t> </a:t>
            </a:r>
            <a:r>
              <a:rPr lang="en-US" altLang="zh-TW" dirty="0" smtClean="0"/>
              <a:t>Inputs</a:t>
            </a:r>
            <a:endParaRPr lang="en-US" dirty="0"/>
          </a:p>
        </p:txBody>
      </p:sp>
      <p:sp>
        <p:nvSpPr>
          <p:cNvPr id="3" name="Text Placeholder 2"/>
          <p:cNvSpPr>
            <a:spLocks noGrp="1"/>
          </p:cNvSpPr>
          <p:nvPr>
            <p:ph type="body" idx="1"/>
          </p:nvPr>
        </p:nvSpPr>
        <p:spPr>
          <a:xfrm>
            <a:off x="1101374" y="1023451"/>
            <a:ext cx="7574411" cy="3936855"/>
          </a:xfrm>
        </p:spPr>
        <p:txBody>
          <a:bodyPr/>
          <a:lstStyle/>
          <a:p>
            <a:r>
              <a:rPr lang="en-US" altLang="zh-TW" sz="1600" dirty="0" smtClean="0"/>
              <a:t>Inputs</a:t>
            </a:r>
          </a:p>
          <a:p>
            <a:pPr marL="527050" lvl="1" indent="-342900">
              <a:buClr>
                <a:schemeClr val="tx1"/>
              </a:buClr>
              <a:buFont typeface="+mj-lt"/>
              <a:buAutoNum type="arabicPeriod" startAt="8"/>
            </a:pPr>
            <a:r>
              <a:rPr lang="en-US" sz="1600" b="1" dirty="0" smtClean="0"/>
              <a:t>活動期程估計值</a:t>
            </a:r>
            <a:r>
              <a:rPr lang="en-US" sz="1600" b="1" dirty="0"/>
              <a:t> </a:t>
            </a:r>
            <a:r>
              <a:rPr lang="en-US" sz="1600" b="1" i="1" dirty="0"/>
              <a:t>Activity Duration </a:t>
            </a:r>
            <a:r>
              <a:rPr lang="en-US" sz="1600" b="1" i="1" dirty="0" smtClean="0"/>
              <a:t>Estimates</a:t>
            </a:r>
            <a:r>
              <a:rPr lang="zh-TW" altLang="en-US" sz="1600" b="1" i="1" dirty="0" smtClean="0"/>
              <a:t> </a:t>
            </a:r>
            <a:r>
              <a:rPr lang="mr-IN" altLang="zh-TW" sz="1600" b="1" i="1" dirty="0" smtClean="0"/>
              <a:t>–</a:t>
            </a:r>
            <a:r>
              <a:rPr lang="zh-TW" altLang="en-US" sz="1600" b="1" i="1" dirty="0" smtClean="0"/>
              <a:t> </a:t>
            </a:r>
            <a:r>
              <a:rPr lang="zh-TW" altLang="en-US" sz="1600" dirty="0"/>
              <a:t>審查</a:t>
            </a:r>
            <a:r>
              <a:rPr lang="zh-TW" altLang="en-US" sz="1600" dirty="0" smtClean="0"/>
              <a:t>估計</a:t>
            </a:r>
            <a:r>
              <a:rPr lang="zh-TW" altLang="en-US" sz="1600" dirty="0"/>
              <a:t>期程的寬裕度，並對應其風險</a:t>
            </a:r>
            <a:r>
              <a:rPr lang="zh-TW" altLang="en-US" sz="1600" dirty="0" smtClean="0"/>
              <a:t>程度</a:t>
            </a:r>
            <a:endParaRPr lang="en-US" altLang="zh-TW" sz="1600" dirty="0" smtClean="0"/>
          </a:p>
          <a:p>
            <a:pPr marL="527050" lvl="1" indent="-342900">
              <a:buClr>
                <a:schemeClr val="tx1"/>
              </a:buClr>
              <a:buFont typeface="+mj-lt"/>
              <a:buAutoNum type="arabicPeriod" startAt="8"/>
            </a:pPr>
            <a:r>
              <a:rPr lang="zh-TW" altLang="en-US" sz="1600" b="1" dirty="0" smtClean="0"/>
              <a:t>利害</a:t>
            </a:r>
            <a:r>
              <a:rPr lang="zh-TW" altLang="en-US" sz="1600" b="1" dirty="0"/>
              <a:t>關係人登錄</a:t>
            </a:r>
            <a:r>
              <a:rPr lang="zh-TW" altLang="en-US" sz="1600" b="1" dirty="0" smtClean="0"/>
              <a:t>表 </a:t>
            </a:r>
            <a:r>
              <a:rPr lang="mr-IN" altLang="zh-TW" sz="1600" b="1" dirty="0" smtClean="0"/>
              <a:t>–</a:t>
            </a:r>
            <a:r>
              <a:rPr lang="zh-TW" altLang="en-US" sz="1600" b="1" dirty="0" smtClean="0"/>
              <a:t> </a:t>
            </a:r>
            <a:r>
              <a:rPr lang="zh-TW" altLang="en-US" sz="1600" dirty="0"/>
              <a:t>說明利害關係人的風險偏好及承受能力 </a:t>
            </a:r>
            <a:r>
              <a:rPr lang="zh-TW" altLang="en-US" sz="1600" dirty="0" smtClean="0"/>
              <a:t>。</a:t>
            </a:r>
            <a:endParaRPr lang="en-US" altLang="zh-TW" sz="1600" b="1" i="1" dirty="0" smtClean="0"/>
          </a:p>
          <a:p>
            <a:pPr marL="527050" lvl="1" indent="-342900">
              <a:buClr>
                <a:schemeClr val="tx1"/>
              </a:buClr>
              <a:buFont typeface="+mj-lt"/>
              <a:buAutoNum type="arabicPeriod" startAt="8"/>
            </a:pPr>
            <a:r>
              <a:rPr lang="en-US" sz="1600" b="1" dirty="0"/>
              <a:t>採購文件 </a:t>
            </a:r>
            <a:r>
              <a:rPr lang="en-US" sz="1600" b="1" i="1" dirty="0"/>
              <a:t>Procurement </a:t>
            </a:r>
            <a:r>
              <a:rPr lang="en-US" sz="1600" b="1" i="1" dirty="0" smtClean="0"/>
              <a:t>Documents</a:t>
            </a:r>
            <a:r>
              <a:rPr lang="zh-TW" altLang="en-US" sz="1600" b="1" i="1" dirty="0" smtClean="0"/>
              <a:t> </a:t>
            </a:r>
            <a:r>
              <a:rPr lang="mr-IN" altLang="zh-TW" sz="1600" b="1" i="1" dirty="0" smtClean="0"/>
              <a:t>–</a:t>
            </a:r>
            <a:r>
              <a:rPr lang="zh-TW" altLang="en-US" sz="1600" dirty="0" smtClean="0"/>
              <a:t> 如果專案有外包，採購文件是辨識風險的重要來源。</a:t>
            </a:r>
            <a:endParaRPr lang="en-US" altLang="zh-TW" sz="1600" b="1" i="1" dirty="0" smtClean="0"/>
          </a:p>
          <a:p>
            <a:pPr marL="527050" lvl="1" indent="-342900">
              <a:buClr>
                <a:schemeClr val="tx1"/>
              </a:buClr>
              <a:buFont typeface="+mj-lt"/>
              <a:buAutoNum type="arabicPeriod" startAt="8"/>
            </a:pPr>
            <a:r>
              <a:rPr lang="en-US" sz="1600" b="1" dirty="0"/>
              <a:t>專案文件 </a:t>
            </a:r>
            <a:r>
              <a:rPr lang="en-US" sz="1600" b="1" i="1" dirty="0"/>
              <a:t>Project </a:t>
            </a:r>
            <a:r>
              <a:rPr lang="en-US" sz="1600" b="1" i="1" dirty="0" smtClean="0"/>
              <a:t>Documents</a:t>
            </a:r>
            <a:r>
              <a:rPr lang="zh-TW" altLang="en-US" sz="1600" b="1" i="1" dirty="0" smtClean="0"/>
              <a:t> </a:t>
            </a:r>
            <a:r>
              <a:rPr lang="mr-IN" altLang="zh-TW" sz="1600" b="1" i="1" dirty="0" smtClean="0"/>
              <a:t>–</a:t>
            </a:r>
            <a:r>
              <a:rPr lang="zh-TW" altLang="en-US" sz="1600" b="1" i="1" dirty="0"/>
              <a:t> </a:t>
            </a:r>
            <a:r>
              <a:rPr lang="zh-TW" altLang="en-US" sz="1600" dirty="0" smtClean="0"/>
              <a:t>協助專案團隊更有效辨識專案風險，如議題記錄、品質檢核表以及其它</a:t>
            </a:r>
            <a:r>
              <a:rPr lang="zh-TW" altLang="en-US" sz="1600" dirty="0"/>
              <a:t>對辨識風險有價值的資訊</a:t>
            </a:r>
            <a:r>
              <a:rPr lang="zh-TW" altLang="en-US" sz="1600" dirty="0" smtClean="0"/>
              <a:t>。</a:t>
            </a:r>
            <a:endParaRPr lang="en-US" altLang="zh-TW" sz="1600" dirty="0" smtClean="0"/>
          </a:p>
          <a:p>
            <a:pPr marL="527050" lvl="1" indent="-342900">
              <a:buClr>
                <a:schemeClr val="tx1"/>
              </a:buClr>
              <a:buFont typeface="+mj-lt"/>
              <a:buAutoNum type="arabicPeriod" startAt="8"/>
            </a:pPr>
            <a:r>
              <a:rPr lang="zh-TW" altLang="en-US" sz="1600" b="1" dirty="0" smtClean="0"/>
              <a:t>企業</a:t>
            </a:r>
            <a:r>
              <a:rPr lang="zh-TW" altLang="en-US" sz="1600" b="1" dirty="0"/>
              <a:t>環境因素</a:t>
            </a:r>
            <a:r>
              <a:rPr lang="zh-TW" altLang="en-US" sz="1600" dirty="0"/>
              <a:t> </a:t>
            </a:r>
            <a:r>
              <a:rPr lang="mr-IN" altLang="zh-TW" sz="1600" dirty="0" smtClean="0"/>
              <a:t>–</a:t>
            </a:r>
            <a:r>
              <a:rPr lang="zh-TW" altLang="en-US" sz="1600" dirty="0" smtClean="0"/>
              <a:t>組織</a:t>
            </a:r>
            <a:r>
              <a:rPr lang="zh-TW" altLang="en-US" sz="1600" dirty="0"/>
              <a:t>文化及</a:t>
            </a:r>
            <a:r>
              <a:rPr lang="zh-TW" altLang="en-US" sz="1600" dirty="0" smtClean="0"/>
              <a:t>結構</a:t>
            </a:r>
            <a:r>
              <a:rPr lang="zh-TW" altLang="en-US" sz="1600" dirty="0"/>
              <a:t>、</a:t>
            </a:r>
            <a:r>
              <a:rPr lang="zh-TW" altLang="en-US" sz="1600" dirty="0" smtClean="0"/>
              <a:t>公司對風險的容忍度、可承受的風險門檻等。</a:t>
            </a:r>
            <a:endParaRPr lang="en-US" altLang="zh-TW" sz="1600" dirty="0" smtClean="0"/>
          </a:p>
          <a:p>
            <a:pPr marL="527050" lvl="1" indent="-342900">
              <a:buClr>
                <a:schemeClr val="tx1"/>
              </a:buClr>
              <a:buFont typeface="+mj-lt"/>
              <a:buAutoNum type="arabicPeriod" startAt="8"/>
            </a:pPr>
            <a:r>
              <a:rPr lang="zh-TW" altLang="en-US" sz="1600" b="1" dirty="0" smtClean="0"/>
              <a:t>組織流程資產 </a:t>
            </a:r>
            <a:r>
              <a:rPr lang="mr-IN" altLang="zh-TW" sz="1600" dirty="0" smtClean="0"/>
              <a:t>–</a:t>
            </a:r>
            <a:r>
              <a:rPr lang="zh-TW" altLang="en-US" sz="1600" dirty="0" smtClean="0"/>
              <a:t>提供</a:t>
            </a:r>
            <a:r>
              <a:rPr lang="zh-TW" altLang="en-US" sz="1600" dirty="0"/>
              <a:t>組織的標準流程</a:t>
            </a:r>
            <a:r>
              <a:rPr lang="zh-TW" altLang="en-US" sz="1600" dirty="0" smtClean="0"/>
              <a:t>、風險分類、範本和表單、歷史</a:t>
            </a:r>
            <a:r>
              <a:rPr lang="zh-TW" altLang="en-US" sz="1600" dirty="0"/>
              <a:t>資料及經驗學習等。</a:t>
            </a:r>
            <a:endParaRPr lang="en-US" sz="1600" dirty="0"/>
          </a:p>
          <a:p>
            <a:pPr marL="357188" lvl="1" indent="-173038"/>
            <a:endParaRPr lang="en-US" altLang="zh-TW" sz="16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96</a:t>
            </a:fld>
            <a:endParaRPr lang="en" dirty="0">
              <a:solidFill>
                <a:schemeClr val="bg1"/>
              </a:solidFill>
            </a:endParaRPr>
          </a:p>
        </p:txBody>
      </p:sp>
    </p:spTree>
    <p:extLst>
      <p:ext uri="{BB962C8B-B14F-4D97-AF65-F5344CB8AC3E}">
        <p14:creationId xmlns:p14="http://schemas.microsoft.com/office/powerpoint/2010/main" val="3541022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t>
            </a:r>
            <a:r>
              <a:rPr lang="en-US" dirty="0" smtClean="0"/>
              <a:t>Risks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97</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27050" lvl="1" indent="-342900">
              <a:buClrTx/>
              <a:buFont typeface="+mj-lt"/>
              <a:buAutoNum type="arabicPeriod"/>
            </a:pPr>
            <a:r>
              <a:rPr lang="en-US" sz="1600" b="1" dirty="0" smtClean="0"/>
              <a:t>文件審查</a:t>
            </a:r>
            <a:r>
              <a:rPr lang="en-US" sz="1600" b="1" dirty="0"/>
              <a:t> </a:t>
            </a:r>
            <a:r>
              <a:rPr lang="en-US" sz="1600" b="1" i="1" dirty="0"/>
              <a:t>Documentation </a:t>
            </a:r>
            <a:r>
              <a:rPr lang="en-US" sz="1600" b="1" i="1" dirty="0" smtClean="0"/>
              <a:t>Reviews</a:t>
            </a:r>
            <a:r>
              <a:rPr lang="zh-TW" altLang="en-US" sz="1600" b="1" i="1" dirty="0" smtClean="0"/>
              <a:t> </a:t>
            </a:r>
            <a:r>
              <a:rPr lang="mr-IN" altLang="zh-TW" sz="1600" b="1" i="1" dirty="0" smtClean="0"/>
              <a:t>–</a:t>
            </a:r>
            <a:r>
              <a:rPr lang="zh-TW" altLang="en-US" sz="1600" b="1" i="1" dirty="0" smtClean="0"/>
              <a:t> </a:t>
            </a:r>
            <a:r>
              <a:rPr lang="zh-TW" altLang="en-US" sz="1600" dirty="0" smtClean="0"/>
              <a:t>檢視計畫書、需求、及任何其他相關文件，從中找出可能的風險。</a:t>
            </a:r>
            <a:endParaRPr lang="en-US" sz="1600" dirty="0" smtClean="0"/>
          </a:p>
          <a:p>
            <a:pPr marL="527050" lvl="1" indent="-342900">
              <a:buClrTx/>
              <a:buFont typeface="+mj-lt"/>
              <a:buAutoNum type="arabicPeriod"/>
            </a:pPr>
            <a:r>
              <a:rPr lang="en-US" sz="1600" b="1" dirty="0"/>
              <a:t>資訊蒐集技術 </a:t>
            </a:r>
            <a:r>
              <a:rPr lang="en-US" sz="1600" b="1" i="1" dirty="0"/>
              <a:t>Information Gathering </a:t>
            </a:r>
            <a:r>
              <a:rPr lang="en-US" sz="1600" b="1" i="1" dirty="0" smtClean="0"/>
              <a:t>Techniques</a:t>
            </a:r>
            <a:r>
              <a:rPr lang="zh-TW" altLang="en-US" sz="1600" b="1" i="1" dirty="0" smtClean="0"/>
              <a:t> </a:t>
            </a:r>
            <a:r>
              <a:rPr lang="mr-IN" altLang="zh-TW" sz="1600" dirty="0" smtClean="0"/>
              <a:t>–</a:t>
            </a:r>
            <a:r>
              <a:rPr lang="zh-TW" altLang="en-US" sz="1600" dirty="0" smtClean="0"/>
              <a:t> </a:t>
            </a:r>
            <a:r>
              <a:rPr lang="zh-TW" altLang="en-US" sz="1600" dirty="0"/>
              <a:t>風險管理是結合利害關係人風險態度及專案戰略</a:t>
            </a:r>
            <a:r>
              <a:rPr lang="zh-TW" altLang="en-US" sz="1600" dirty="0" smtClean="0"/>
              <a:t>風險，</a:t>
            </a:r>
            <a:r>
              <a:rPr lang="zh-TW" altLang="en-US" sz="1600" dirty="0"/>
              <a:t>風險分析是分析利害關係人的風險偏好及承受能力</a:t>
            </a:r>
            <a:r>
              <a:rPr lang="zh-TW" altLang="en-US" sz="1600" dirty="0" smtClean="0"/>
              <a:t> 。</a:t>
            </a:r>
            <a:endParaRPr lang="en-US" altLang="zh-TW" sz="1600" dirty="0" smtClean="0"/>
          </a:p>
          <a:p>
            <a:pPr marL="722313" lvl="2" indent="-176213">
              <a:buClrTx/>
              <a:buFont typeface="Arial" charset="0"/>
              <a:buChar char="•"/>
            </a:pPr>
            <a:r>
              <a:rPr lang="en-US" sz="1600" dirty="0"/>
              <a:t>腦力激盪(Brainstorming</a:t>
            </a:r>
            <a:r>
              <a:rPr lang="en-US" sz="1600" dirty="0" smtClean="0"/>
              <a:t>)</a:t>
            </a:r>
            <a:r>
              <a:rPr lang="zh-TW" altLang="en-US" sz="1600" dirty="0" smtClean="0"/>
              <a:t> </a:t>
            </a:r>
            <a:r>
              <a:rPr lang="mr-IN" altLang="zh-TW" sz="1600" dirty="0" smtClean="0"/>
              <a:t>–</a:t>
            </a:r>
            <a:r>
              <a:rPr lang="zh-TW" altLang="en-US" sz="1600" dirty="0" smtClean="0"/>
              <a:t> 通常由一位促進者引導團隊，將每個人的想法轉換成風險清單。</a:t>
            </a:r>
            <a:endParaRPr lang="en-US" sz="1600" dirty="0" smtClean="0"/>
          </a:p>
          <a:p>
            <a:pPr marL="722313" lvl="2" indent="-176213">
              <a:buClrTx/>
              <a:buFont typeface="Arial" charset="0"/>
              <a:buChar char="•"/>
            </a:pPr>
            <a:r>
              <a:rPr lang="en-US" sz="1600" dirty="0"/>
              <a:t>德爾菲法(Delphi technique</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以匿名的方式，透過問卷徵詢專家對專案風險的</a:t>
            </a:r>
            <a:r>
              <a:rPr lang="zh-TW" altLang="en-US" sz="1600" dirty="0" smtClean="0"/>
              <a:t>意見，</a:t>
            </a:r>
            <a:r>
              <a:rPr lang="zh-TW" altLang="en-US" sz="1600" dirty="0"/>
              <a:t> 問卷回收後，再請專家交錯傳閱並修改，直到所有專家達到共識。</a:t>
            </a:r>
            <a:endParaRPr lang="en-US" sz="1600" dirty="0" smtClean="0"/>
          </a:p>
          <a:p>
            <a:pPr marL="722313" lvl="2" indent="-176213">
              <a:buClrTx/>
              <a:buFont typeface="Arial" charset="0"/>
              <a:buChar char="•"/>
            </a:pPr>
            <a:r>
              <a:rPr lang="en-US" sz="1600" dirty="0"/>
              <a:t>訪談(Interviewing</a:t>
            </a:r>
            <a:r>
              <a:rPr lang="en-US" sz="1600" dirty="0" smtClean="0"/>
              <a:t>)</a:t>
            </a:r>
            <a:r>
              <a:rPr lang="zh-TW" altLang="en-US" sz="1600" dirty="0" smtClean="0"/>
              <a:t> </a:t>
            </a:r>
            <a:r>
              <a:rPr lang="mr-IN" altLang="zh-TW" sz="1600" dirty="0" smtClean="0"/>
              <a:t>–</a:t>
            </a:r>
            <a:r>
              <a:rPr lang="zh-TW" altLang="en-US" sz="1600" dirty="0" smtClean="0"/>
              <a:t> 試著找出每個對風險有想法的人，詢問他們什麼事情可能對專案造成困難。</a:t>
            </a:r>
            <a:endParaRPr lang="en-US" sz="1600" dirty="0" smtClean="0"/>
          </a:p>
          <a:p>
            <a:pPr marL="722313" lvl="2" indent="-176213">
              <a:buClrTx/>
              <a:buFont typeface="Arial" charset="0"/>
              <a:buChar char="•"/>
            </a:pPr>
            <a:r>
              <a:rPr lang="en-US" sz="1600" dirty="0"/>
              <a:t>肇因分析(Root cause analysis</a:t>
            </a:r>
            <a:r>
              <a:rPr lang="en-US" sz="1600" dirty="0" smtClean="0"/>
              <a:t>)</a:t>
            </a:r>
            <a:r>
              <a:rPr lang="zh-TW" altLang="en-US" sz="1600" dirty="0" smtClean="0"/>
              <a:t> </a:t>
            </a:r>
            <a:r>
              <a:rPr lang="en-US" altLang="zh-TW" sz="1600" dirty="0" smtClean="0"/>
              <a:t>-</a:t>
            </a:r>
            <a:r>
              <a:rPr lang="zh-TW" altLang="en-US" sz="1600" dirty="0" smtClean="0"/>
              <a:t> </a:t>
            </a:r>
            <a:r>
              <a:rPr lang="zh-TW" altLang="en-US" sz="1600" dirty="0"/>
              <a:t>找出導致問題的根本原因，並發展預防行動</a:t>
            </a:r>
            <a:r>
              <a:rPr lang="zh-TW" altLang="en-US" sz="1600" dirty="0" smtClean="0"/>
              <a:t>。</a:t>
            </a:r>
            <a:endParaRPr lang="en-US" altLang="zh-TW" sz="1600" dirty="0" smtClean="0"/>
          </a:p>
        </p:txBody>
      </p:sp>
    </p:spTree>
    <p:extLst>
      <p:ext uri="{BB962C8B-B14F-4D97-AF65-F5344CB8AC3E}">
        <p14:creationId xmlns:p14="http://schemas.microsoft.com/office/powerpoint/2010/main" val="7188593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a:t>
            </a:r>
            <a:r>
              <a:rPr lang="en-US" dirty="0" smtClean="0"/>
              <a:t>Risks</a:t>
            </a:r>
            <a:r>
              <a:rPr lang="zh-TW" altLang="en-US" dirty="0" smtClean="0"/>
              <a:t> </a:t>
            </a:r>
            <a:r>
              <a:rPr lang="mr-IN" altLang="zh-TW" dirty="0" smtClean="0"/>
              <a:t>–</a:t>
            </a:r>
            <a:r>
              <a:rPr lang="zh-TW" altLang="en-US" dirty="0" smtClean="0"/>
              <a:t> </a:t>
            </a:r>
            <a:r>
              <a:rPr lang="en-US" altLang="zh-TW" dirty="0" smtClean="0"/>
              <a:t>Tools &amp; Techniques</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98</a:t>
            </a:fld>
            <a:endParaRPr lang="en" dirty="0">
              <a:solidFill>
                <a:schemeClr val="bg1"/>
              </a:solidFill>
            </a:endParaRPr>
          </a:p>
        </p:txBody>
      </p:sp>
      <p:sp>
        <p:nvSpPr>
          <p:cNvPr id="6" name="Text Placeholder 2"/>
          <p:cNvSpPr>
            <a:spLocks noGrp="1"/>
          </p:cNvSpPr>
          <p:nvPr>
            <p:ph type="body" idx="1"/>
          </p:nvPr>
        </p:nvSpPr>
        <p:spPr>
          <a:xfrm>
            <a:off x="1101386" y="1041010"/>
            <a:ext cx="7741999" cy="3936855"/>
          </a:xfrm>
        </p:spPr>
        <p:txBody>
          <a:bodyPr/>
          <a:lstStyle/>
          <a:p>
            <a:pPr marL="184150" indent="-174625"/>
            <a:r>
              <a:rPr lang="en-US" altLang="zh-TW" sz="1600" dirty="0" smtClean="0"/>
              <a:t>Tools</a:t>
            </a:r>
            <a:r>
              <a:rPr lang="zh-TW" altLang="en-US" sz="1600" dirty="0" smtClean="0"/>
              <a:t> </a:t>
            </a:r>
            <a:r>
              <a:rPr lang="en-US" altLang="zh-TW" sz="1600" dirty="0" smtClean="0"/>
              <a:t>and</a:t>
            </a:r>
            <a:r>
              <a:rPr lang="zh-TW" altLang="en-US" sz="1600" dirty="0" smtClean="0"/>
              <a:t> </a:t>
            </a:r>
            <a:r>
              <a:rPr lang="en-US" altLang="zh-TW" sz="1600" dirty="0" smtClean="0"/>
              <a:t>Techniques</a:t>
            </a:r>
          </a:p>
          <a:p>
            <a:pPr marL="546100" lvl="1" indent="-355600">
              <a:buClrTx/>
              <a:buFont typeface="+mj-lt"/>
              <a:buAutoNum type="arabicPeriod" startAt="3"/>
            </a:pPr>
            <a:r>
              <a:rPr lang="en-US" sz="1600" b="1" dirty="0" smtClean="0"/>
              <a:t>檢核表分析</a:t>
            </a:r>
            <a:r>
              <a:rPr lang="en-US" sz="1600" b="1" dirty="0"/>
              <a:t> </a:t>
            </a:r>
            <a:r>
              <a:rPr lang="en-US" sz="1600" b="1" i="1" dirty="0"/>
              <a:t>Checklist </a:t>
            </a:r>
            <a:r>
              <a:rPr lang="en-US" sz="1600" b="1" i="1" dirty="0" smtClean="0"/>
              <a:t>Analysis</a:t>
            </a:r>
            <a:r>
              <a:rPr lang="zh-TW" altLang="en-US" sz="1600" b="1" i="1" dirty="0" smtClean="0"/>
              <a:t> </a:t>
            </a:r>
            <a:r>
              <a:rPr lang="mr-IN" altLang="zh-TW" sz="1600" b="1" i="1" dirty="0" smtClean="0"/>
              <a:t>–</a:t>
            </a:r>
            <a:r>
              <a:rPr lang="zh-TW" altLang="en-US" sz="1600" b="1" i="1" dirty="0" smtClean="0"/>
              <a:t> </a:t>
            </a:r>
            <a:r>
              <a:rPr lang="zh-TW" altLang="en-US" sz="1600" dirty="0" smtClean="0"/>
              <a:t>從其他專案或</a:t>
            </a:r>
            <a:r>
              <a:rPr lang="zh-TW" altLang="en-US" sz="1600" dirty="0"/>
              <a:t>風險分解</a:t>
            </a:r>
            <a:r>
              <a:rPr lang="zh-TW" altLang="en-US" sz="1600" dirty="0" smtClean="0"/>
              <a:t>結構，制定</a:t>
            </a:r>
            <a:r>
              <a:rPr lang="zh-TW" altLang="en-US" sz="1600" dirty="0"/>
              <a:t>風險辨識</a:t>
            </a:r>
            <a:r>
              <a:rPr lang="zh-TW" altLang="en-US" sz="1600" dirty="0" smtClean="0"/>
              <a:t>檢核表，協助尋找風險。</a:t>
            </a:r>
            <a:endParaRPr lang="en-US" altLang="zh-TW" sz="1600" dirty="0" smtClean="0"/>
          </a:p>
          <a:p>
            <a:pPr marL="527050" lvl="1" indent="-342900">
              <a:buClrTx/>
              <a:buFont typeface="+mj-lt"/>
              <a:buAutoNum type="arabicPeriod" startAt="3"/>
            </a:pPr>
            <a:r>
              <a:rPr lang="en-US" sz="1600" b="1" dirty="0" smtClean="0"/>
              <a:t>假設分析</a:t>
            </a:r>
            <a:r>
              <a:rPr lang="en-US" sz="1600" b="1" dirty="0"/>
              <a:t> </a:t>
            </a:r>
            <a:r>
              <a:rPr lang="en-US" sz="1600" b="1" i="1" dirty="0"/>
              <a:t>Assumptions </a:t>
            </a:r>
            <a:r>
              <a:rPr lang="en-US" sz="1600" b="1" i="1" dirty="0" smtClean="0"/>
              <a:t>Analysis</a:t>
            </a:r>
            <a:r>
              <a:rPr lang="zh-TW" altLang="en-US" sz="1600" b="1" i="1" dirty="0" smtClean="0"/>
              <a:t> </a:t>
            </a:r>
            <a:r>
              <a:rPr lang="mr-IN" altLang="zh-TW" sz="1600" b="1" i="1" dirty="0" smtClean="0"/>
              <a:t>–</a:t>
            </a:r>
            <a:r>
              <a:rPr lang="zh-TW" altLang="en-US" sz="1600" b="1" i="1" dirty="0" smtClean="0"/>
              <a:t> </a:t>
            </a:r>
            <a:r>
              <a:rPr lang="zh-TW" altLang="en-US" sz="1600" dirty="0" smtClean="0"/>
              <a:t>仔細檢查專案的假設，再一次檢視這些假設對</a:t>
            </a:r>
            <a:r>
              <a:rPr lang="zh-TW" altLang="en-US" sz="1600" dirty="0"/>
              <a:t>專案是否</a:t>
            </a:r>
            <a:r>
              <a:rPr lang="zh-TW" altLang="en-US" sz="1600" dirty="0" smtClean="0"/>
              <a:t>有效。</a:t>
            </a:r>
            <a:endParaRPr lang="en-US" altLang="zh-TW" sz="1600" b="1" i="1" dirty="0" smtClean="0"/>
          </a:p>
          <a:p>
            <a:pPr marL="527050" lvl="1" indent="-342900">
              <a:buClrTx/>
              <a:buFont typeface="+mj-lt"/>
              <a:buAutoNum type="arabicPeriod" startAt="3"/>
            </a:pPr>
            <a:r>
              <a:rPr lang="en-US" sz="1600" b="1" dirty="0"/>
              <a:t>圖解技術 </a:t>
            </a:r>
            <a:r>
              <a:rPr lang="en-US" sz="1600" b="1" i="1" dirty="0"/>
              <a:t>Diagramming </a:t>
            </a:r>
            <a:r>
              <a:rPr lang="en-US" sz="1600" b="1" i="1" dirty="0" smtClean="0"/>
              <a:t>Techniques</a:t>
            </a:r>
            <a:r>
              <a:rPr lang="zh-TW" altLang="en-US" sz="1600" b="1" i="1" dirty="0" smtClean="0"/>
              <a:t> </a:t>
            </a:r>
            <a:r>
              <a:rPr lang="mr-IN" altLang="zh-TW" sz="1600" b="1" i="1" dirty="0" smtClean="0"/>
              <a:t>–</a:t>
            </a:r>
            <a:r>
              <a:rPr lang="zh-TW" altLang="en-US" sz="1600" b="1" i="1" dirty="0" smtClean="0"/>
              <a:t> </a:t>
            </a:r>
            <a:r>
              <a:rPr lang="zh-TW" altLang="en-US" sz="1600" dirty="0" smtClean="0"/>
              <a:t>從魚骨圖找出風險的根本原因，或運用流程圖，看看系統各部分如何互動，任何複雜或不確定的地方都是</a:t>
            </a:r>
            <a:r>
              <a:rPr lang="zh-TW" altLang="en-US" sz="1600" dirty="0"/>
              <a:t>風險</a:t>
            </a:r>
            <a:r>
              <a:rPr lang="zh-TW" altLang="en-US" sz="1600" dirty="0" smtClean="0"/>
              <a:t>的根源。</a:t>
            </a:r>
            <a:endParaRPr lang="en-US" altLang="zh-TW" sz="1600" dirty="0" smtClean="0"/>
          </a:p>
          <a:p>
            <a:pPr marL="527050" lvl="1" indent="-342900">
              <a:buClrTx/>
              <a:buFont typeface="+mj-lt"/>
              <a:buAutoNum type="arabicPeriod" startAt="3"/>
            </a:pPr>
            <a:r>
              <a:rPr lang="en-US" altLang="zh-TW" sz="1600" b="1" dirty="0" smtClean="0"/>
              <a:t>SWOT</a:t>
            </a:r>
            <a:r>
              <a:rPr lang="zh-TW" altLang="en-US" sz="1600" b="1" dirty="0" smtClean="0"/>
              <a:t>分析</a:t>
            </a:r>
            <a:r>
              <a:rPr lang="zh-TW" altLang="en-US" sz="1600" b="1" dirty="0"/>
              <a:t> </a:t>
            </a:r>
            <a:r>
              <a:rPr lang="en-US" altLang="zh-TW" sz="1600" b="1" i="1" dirty="0"/>
              <a:t>SWOT </a:t>
            </a:r>
            <a:r>
              <a:rPr lang="en-US" altLang="zh-TW" sz="1600" b="1" i="1" dirty="0" smtClean="0"/>
              <a:t>Analysis</a:t>
            </a:r>
            <a:r>
              <a:rPr lang="zh-TW" altLang="en-US" sz="1600" b="1" i="1" dirty="0" smtClean="0"/>
              <a:t> </a:t>
            </a:r>
            <a:r>
              <a:rPr lang="mr-IN" altLang="zh-TW" sz="1600" b="1" i="1" dirty="0" smtClean="0"/>
              <a:t>–</a:t>
            </a:r>
            <a:r>
              <a:rPr lang="zh-TW" altLang="en-US" sz="1600" b="1" i="1" dirty="0" smtClean="0"/>
              <a:t> </a:t>
            </a:r>
            <a:r>
              <a:rPr lang="zh-TW" altLang="en-US" sz="1600" dirty="0" smtClean="0"/>
              <a:t>分析內部</a:t>
            </a:r>
            <a:r>
              <a:rPr lang="en-US" altLang="zh-TW" sz="1600" dirty="0" smtClean="0"/>
              <a:t> (S, W) </a:t>
            </a:r>
            <a:r>
              <a:rPr lang="zh-TW" altLang="en-US" sz="1600" dirty="0" smtClean="0"/>
              <a:t>與外部</a:t>
            </a:r>
            <a:r>
              <a:rPr lang="en-US" altLang="zh-TW" sz="1600" dirty="0" smtClean="0"/>
              <a:t> (O, T) </a:t>
            </a:r>
            <a:r>
              <a:rPr lang="zh-TW" altLang="en-US" sz="1600" dirty="0" smtClean="0"/>
              <a:t>的優缺點，掌握</a:t>
            </a:r>
            <a:r>
              <a:rPr lang="zh-TW" altLang="en-US" sz="1600" dirty="0"/>
              <a:t>機會</a:t>
            </a:r>
            <a:r>
              <a:rPr lang="en-US" altLang="zh-TW" sz="1600" dirty="0"/>
              <a:t>(O)</a:t>
            </a:r>
            <a:r>
              <a:rPr lang="zh-TW" altLang="en-US" sz="1600" dirty="0"/>
              <a:t>、運用組織的優勢</a:t>
            </a:r>
            <a:r>
              <a:rPr lang="en-US" altLang="zh-TW" sz="1600" dirty="0"/>
              <a:t>(S)</a:t>
            </a:r>
            <a:r>
              <a:rPr lang="zh-TW" altLang="en-US" sz="1600" dirty="0"/>
              <a:t>，化解威脅</a:t>
            </a:r>
            <a:r>
              <a:rPr lang="en-US" altLang="zh-TW" sz="1600" dirty="0"/>
              <a:t>(T)</a:t>
            </a:r>
            <a:r>
              <a:rPr lang="zh-TW" altLang="en-US" sz="1600" dirty="0"/>
              <a:t>、並矯正劣勢</a:t>
            </a:r>
            <a:r>
              <a:rPr lang="en-US" altLang="zh-TW" sz="1600" dirty="0"/>
              <a:t>(W)</a:t>
            </a:r>
            <a:r>
              <a:rPr lang="zh-TW" altLang="en-US" sz="1600" dirty="0"/>
              <a:t>，以達成企業組織的使命與</a:t>
            </a:r>
            <a:r>
              <a:rPr lang="zh-TW" altLang="en-US" sz="1600" dirty="0" smtClean="0"/>
              <a:t>目標。</a:t>
            </a:r>
            <a:endParaRPr lang="en-US" altLang="zh-TW" sz="1600" dirty="0" smtClean="0"/>
          </a:p>
          <a:p>
            <a:pPr marL="527050" lvl="1" indent="-342900">
              <a:buClrTx/>
              <a:buFont typeface="+mj-lt"/>
              <a:buAutoNum type="arabicPeriod" startAt="3"/>
            </a:pPr>
            <a:r>
              <a:rPr lang="en-US" sz="1600" b="1" dirty="0"/>
              <a:t>專家判斷 </a:t>
            </a:r>
            <a:r>
              <a:rPr lang="en-US" sz="1600" b="1" i="1" dirty="0"/>
              <a:t>Expert Judgment </a:t>
            </a:r>
            <a:r>
              <a:rPr lang="en-US" sz="1600" b="1" dirty="0"/>
              <a:t> </a:t>
            </a:r>
            <a:r>
              <a:rPr lang="mr-IN" altLang="zh-TW" sz="1600" dirty="0"/>
              <a:t>–</a:t>
            </a:r>
            <a:r>
              <a:rPr lang="zh-TW" altLang="en-US" sz="1600" dirty="0"/>
              <a:t> 依賴利害關係人、顧問、或其他專家的專業，</a:t>
            </a:r>
            <a:r>
              <a:rPr lang="zh-TW" altLang="en-US" sz="1600" dirty="0" smtClean="0"/>
              <a:t>來告訴你如何辨識與分析風險。</a:t>
            </a:r>
            <a:endParaRPr lang="en-US" altLang="zh-TW" sz="1600" dirty="0"/>
          </a:p>
        </p:txBody>
      </p:sp>
    </p:spTree>
    <p:extLst>
      <p:ext uri="{BB962C8B-B14F-4D97-AF65-F5344CB8AC3E}">
        <p14:creationId xmlns:p14="http://schemas.microsoft.com/office/powerpoint/2010/main" val="13444278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Risks </a:t>
            </a:r>
            <a:r>
              <a:rPr lang="en-US" altLang="zh-TW" dirty="0" smtClean="0"/>
              <a:t>-</a:t>
            </a:r>
            <a:r>
              <a:rPr lang="zh-TW" altLang="en-US" dirty="0" smtClean="0"/>
              <a:t> </a:t>
            </a:r>
            <a:r>
              <a:rPr lang="en-US" altLang="zh-TW" dirty="0" smtClean="0"/>
              <a:t>Output</a:t>
            </a:r>
            <a:endParaRPr lang="en-US" dirty="0"/>
          </a:p>
        </p:txBody>
      </p:sp>
      <p:sp>
        <p:nvSpPr>
          <p:cNvPr id="3" name="Text Placeholder 2"/>
          <p:cNvSpPr>
            <a:spLocks noGrp="1"/>
          </p:cNvSpPr>
          <p:nvPr>
            <p:ph type="body" idx="1"/>
          </p:nvPr>
        </p:nvSpPr>
        <p:spPr>
          <a:xfrm>
            <a:off x="1101374" y="1154238"/>
            <a:ext cx="7128225" cy="3712730"/>
          </a:xfrm>
        </p:spPr>
        <p:txBody>
          <a:bodyPr/>
          <a:lstStyle/>
          <a:p>
            <a:pPr marL="365125" indent="-349250">
              <a:buClrTx/>
              <a:buFont typeface="+mj-lt"/>
              <a:buAutoNum type="arabicPeriod"/>
            </a:pPr>
            <a:r>
              <a:rPr lang="en-US" sz="1600" b="1" dirty="0"/>
              <a:t>風險登錄表 </a:t>
            </a:r>
            <a:r>
              <a:rPr lang="en-US" sz="1600" b="1" i="1" dirty="0"/>
              <a:t>Risk </a:t>
            </a:r>
            <a:r>
              <a:rPr lang="en-US" sz="1600" b="1" i="1" dirty="0" smtClean="0"/>
              <a:t>Register</a:t>
            </a:r>
            <a:r>
              <a:rPr lang="zh-TW" altLang="en-US" sz="1600" b="1" i="1" dirty="0" smtClean="0"/>
              <a:t> </a:t>
            </a:r>
            <a:r>
              <a:rPr lang="mr-IN" altLang="zh-TW" sz="1600" dirty="0" smtClean="0"/>
              <a:t>–</a:t>
            </a:r>
            <a:r>
              <a:rPr lang="en-US" altLang="zh-TW" sz="1600" dirty="0" smtClean="0"/>
              <a:t> </a:t>
            </a:r>
            <a:r>
              <a:rPr lang="zh-TW" altLang="en-US" sz="1600" dirty="0"/>
              <a:t>記錄風險分析的結果及風險回應計畫，並隨著其他風險管理流程的</a:t>
            </a:r>
            <a:r>
              <a:rPr lang="zh-TW" altLang="en-US" sz="1600" dirty="0" smtClean="0"/>
              <a:t>產出</a:t>
            </a:r>
            <a:r>
              <a:rPr lang="zh-TW" altLang="en-US" sz="1600" dirty="0"/>
              <a:t>，</a:t>
            </a:r>
            <a:r>
              <a:rPr lang="zh-TW" altLang="en-US" sz="1600" dirty="0" smtClean="0"/>
              <a:t>不斷</a:t>
            </a:r>
            <a:r>
              <a:rPr lang="zh-TW" altLang="en-US" sz="1600" dirty="0"/>
              <a:t>的更新</a:t>
            </a:r>
            <a:r>
              <a:rPr lang="zh-TW" altLang="en-US" sz="1600" dirty="0" smtClean="0"/>
              <a:t>。其內容包含：</a:t>
            </a:r>
            <a:endParaRPr lang="en-US" altLang="zh-TW" sz="1600" dirty="0" smtClean="0"/>
          </a:p>
          <a:p>
            <a:pPr marL="539750" indent="-176213"/>
            <a:r>
              <a:rPr lang="en-US" sz="1600" dirty="0" smtClean="0"/>
              <a:t>已辨識的風險 (</a:t>
            </a:r>
            <a:r>
              <a:rPr lang="en-US" sz="1600" dirty="0"/>
              <a:t>List of identified risks)：盡可能詳細描述已辨識的</a:t>
            </a:r>
            <a:br>
              <a:rPr lang="en-US" sz="1600" dirty="0"/>
            </a:br>
            <a:r>
              <a:rPr lang="en-US" sz="1600" dirty="0"/>
              <a:t>  風險</a:t>
            </a:r>
            <a:r>
              <a:rPr lang="en-US" sz="1600" dirty="0" smtClean="0"/>
              <a:t>。</a:t>
            </a:r>
          </a:p>
          <a:p>
            <a:pPr marL="539750" indent="-176213"/>
            <a:r>
              <a:rPr lang="en-US" sz="1600" dirty="0" smtClean="0"/>
              <a:t>可能的風險回應 (</a:t>
            </a:r>
            <a:r>
              <a:rPr lang="en-US" sz="1600" dirty="0"/>
              <a:t>List of potential responses)：有助於「規劃風險回</a:t>
            </a:r>
            <a:br>
              <a:rPr lang="en-US" sz="1600" dirty="0"/>
            </a:br>
            <a:r>
              <a:rPr lang="en-US" sz="1600" dirty="0"/>
              <a:t>  應」流程的投入</a:t>
            </a:r>
            <a:r>
              <a:rPr lang="en-US" sz="1600" dirty="0" smtClean="0"/>
              <a:t>。</a:t>
            </a:r>
          </a:p>
          <a:p>
            <a:pPr marL="539750" indent="-176213"/>
            <a:r>
              <a:rPr lang="zh-TW" altLang="en-US" sz="1600" dirty="0" smtClean="0"/>
              <a:t>根本原因 </a:t>
            </a:r>
            <a:r>
              <a:rPr lang="mr-IN" altLang="zh-TW" sz="1600" dirty="0" smtClean="0"/>
              <a:t>–</a:t>
            </a:r>
            <a:r>
              <a:rPr lang="zh-TW" altLang="en-US" sz="1600" dirty="0" smtClean="0"/>
              <a:t> 風險發生的原因。</a:t>
            </a:r>
            <a:endParaRPr lang="en-US" altLang="zh-TW" sz="1600" dirty="0" smtClean="0"/>
          </a:p>
          <a:p>
            <a:pPr marL="184150">
              <a:buClrTx/>
              <a:buNone/>
            </a:pPr>
            <a:endParaRPr lang="en-US" altLang="zh-TW" sz="1600" dirty="0" smtClean="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bg1"/>
                </a:solidFill>
              </a:rPr>
              <a:t>99</a:t>
            </a:fld>
            <a:endParaRPr lang="e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353961029"/>
              </p:ext>
            </p:extLst>
          </p:nvPr>
        </p:nvGraphicFramePr>
        <p:xfrm>
          <a:off x="1101374" y="3259985"/>
          <a:ext cx="7581900" cy="1144706"/>
        </p:xfrm>
        <a:graphic>
          <a:graphicData uri="http://schemas.openxmlformats.org/drawingml/2006/table">
            <a:tbl>
              <a:tblPr>
                <a:tableStyleId>{39D8D6CC-FFCD-4AFF-81F8-B98A0481E720}</a:tableStyleId>
              </a:tblPr>
              <a:tblGrid>
                <a:gridCol w="838262"/>
                <a:gridCol w="1136073"/>
                <a:gridCol w="762000"/>
                <a:gridCol w="526473"/>
                <a:gridCol w="641767"/>
                <a:gridCol w="896087"/>
                <a:gridCol w="1078926"/>
                <a:gridCol w="1156911"/>
                <a:gridCol w="545401"/>
              </a:tblGrid>
              <a:tr h="258731">
                <a:tc gridSpan="2">
                  <a:txBody>
                    <a:bodyPr/>
                    <a:lstStyle/>
                    <a:p>
                      <a:pPr algn="l" fontAlgn="b"/>
                      <a:r>
                        <a:rPr lang="en-US" sz="1200" u="none" strike="noStrike" dirty="0">
                          <a:effectLst/>
                        </a:rPr>
                        <a:t>Risk Identification</a:t>
                      </a:r>
                      <a:endParaRPr lang="en-US" sz="1200" b="1" i="0" u="none" strike="noStrike" dirty="0">
                        <a:effectLst/>
                        <a:latin typeface="Arial" charset="0"/>
                      </a:endParaRPr>
                    </a:p>
                  </a:txBody>
                  <a:tcPr marL="2753" marR="2753" marT="2753" marB="0" anchor="b"/>
                </a:tc>
                <a:tc hMerge="1">
                  <a:txBody>
                    <a:bodyPr/>
                    <a:lstStyle/>
                    <a:p>
                      <a:endParaRPr lang="en-US"/>
                    </a:p>
                  </a:txBody>
                  <a:tcPr/>
                </a:tc>
                <a:tc gridSpan="4">
                  <a:txBody>
                    <a:bodyPr/>
                    <a:lstStyle/>
                    <a:p>
                      <a:pPr algn="ctr" fontAlgn="b"/>
                      <a:r>
                        <a:rPr lang="en-US" sz="1200" u="none" strike="noStrike">
                          <a:effectLst/>
                        </a:rPr>
                        <a:t>Qualitative Rating</a:t>
                      </a:r>
                      <a:endParaRPr lang="en-US" sz="1200" b="1" i="0" u="none" strike="noStrike">
                        <a:effectLst/>
                        <a:latin typeface="Arial" charset="0"/>
                      </a:endParaRPr>
                    </a:p>
                  </a:txBody>
                  <a:tcPr marL="2753" marR="2753" marT="2753" marB="0" anchor="b"/>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l" fontAlgn="b"/>
                      <a:r>
                        <a:rPr lang="en-US" sz="1200" u="none" strike="noStrike">
                          <a:effectLst/>
                        </a:rPr>
                        <a:t>Risk Response</a:t>
                      </a:r>
                      <a:endParaRPr lang="en-US" sz="1200" b="1" i="0" u="none" strike="noStrike">
                        <a:effectLst/>
                        <a:latin typeface="Arial" charset="0"/>
                      </a:endParaRPr>
                    </a:p>
                  </a:txBody>
                  <a:tcPr marL="2753" marR="2753" marT="2753" marB="0" anchor="b"/>
                </a:tc>
                <a:tc hMerge="1">
                  <a:txBody>
                    <a:bodyPr/>
                    <a:lstStyle/>
                    <a:p>
                      <a:endParaRPr lang="en-US"/>
                    </a:p>
                  </a:txBody>
                  <a:tcPr/>
                </a:tc>
                <a:tc hMerge="1">
                  <a:txBody>
                    <a:bodyPr/>
                    <a:lstStyle/>
                    <a:p>
                      <a:endParaRPr lang="en-US"/>
                    </a:p>
                  </a:txBody>
                  <a:tcPr/>
                </a:tc>
              </a:tr>
              <a:tr h="258731">
                <a:tc>
                  <a:txBody>
                    <a:bodyPr/>
                    <a:lstStyle/>
                    <a:p>
                      <a:pPr algn="l" fontAlgn="b"/>
                      <a:r>
                        <a:rPr lang="en-US" sz="1200" u="none" strike="noStrike" dirty="0">
                          <a:effectLst/>
                        </a:rPr>
                        <a:t>Risk</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Risk Category</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Probability</a:t>
                      </a:r>
                      <a:endParaRPr lang="en-US" sz="1200" b="0" i="0" u="none" strike="noStrike" dirty="0">
                        <a:effectLst/>
                        <a:latin typeface="Arial" charset="0"/>
                      </a:endParaRPr>
                    </a:p>
                  </a:txBody>
                  <a:tcPr marL="2753" marR="2753" marT="2753" marB="0"/>
                </a:tc>
                <a:tc>
                  <a:txBody>
                    <a:bodyPr/>
                    <a:lstStyle/>
                    <a:p>
                      <a:pPr algn="l" fontAlgn="b"/>
                      <a:r>
                        <a:rPr lang="en-US" sz="1200" u="none" strike="noStrike">
                          <a:effectLst/>
                        </a:rPr>
                        <a:t>Impact</a:t>
                      </a:r>
                      <a:endParaRPr lang="en-US" sz="1200" b="0" i="0" u="none" strike="noStrike">
                        <a:effectLst/>
                        <a:latin typeface="Arial" charset="0"/>
                      </a:endParaRPr>
                    </a:p>
                  </a:txBody>
                  <a:tcPr marL="2753" marR="2753" marT="2753" marB="0"/>
                </a:tc>
                <a:tc>
                  <a:txBody>
                    <a:bodyPr/>
                    <a:lstStyle/>
                    <a:p>
                      <a:pPr algn="l" fontAlgn="b"/>
                      <a:r>
                        <a:rPr lang="en-US" sz="1200" u="none" strike="noStrike" dirty="0">
                          <a:effectLst/>
                        </a:rPr>
                        <a:t>Risk Score</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Risk Ranking</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Risk Response</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Trigger</a:t>
                      </a:r>
                      <a:endParaRPr lang="en-US" sz="1200" b="0" i="0" u="none" strike="noStrike" dirty="0">
                        <a:effectLst/>
                        <a:latin typeface="Arial" charset="0"/>
                      </a:endParaRPr>
                    </a:p>
                  </a:txBody>
                  <a:tcPr marL="2753" marR="2753" marT="2753" marB="0"/>
                </a:tc>
                <a:tc>
                  <a:txBody>
                    <a:bodyPr/>
                    <a:lstStyle/>
                    <a:p>
                      <a:pPr algn="l" fontAlgn="b"/>
                      <a:r>
                        <a:rPr lang="en-US" sz="1200" u="none" strike="noStrike" dirty="0">
                          <a:effectLst/>
                        </a:rPr>
                        <a:t>Risk Owner</a:t>
                      </a:r>
                      <a:endParaRPr lang="en-US" sz="1200" b="0" i="0" u="none" strike="noStrike" dirty="0">
                        <a:effectLst/>
                        <a:latin typeface="Arial" charset="0"/>
                      </a:endParaRPr>
                    </a:p>
                  </a:txBody>
                  <a:tcPr marL="2753" marR="2753" marT="2753" marB="0"/>
                </a:tc>
              </a:tr>
              <a:tr h="258731">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a:effectLst/>
                        </a:rPr>
                        <a:t>　</a:t>
                      </a:r>
                      <a:endParaRPr lang="en-US" sz="1200" b="0" i="0" u="none" strike="noStrike">
                        <a:effectLst/>
                        <a:latin typeface="Arial" charset="0"/>
                      </a:endParaRPr>
                    </a:p>
                  </a:txBody>
                  <a:tcPr marL="2753" marR="2753" marT="2753" marB="0" anchor="b"/>
                </a:tc>
                <a:tc>
                  <a:txBody>
                    <a:bodyPr/>
                    <a:lstStyle/>
                    <a:p>
                      <a:pPr algn="l" fontAlgn="b"/>
                      <a:r>
                        <a:rPr lang="en-US" sz="1200" u="none" strike="noStrike">
                          <a:effectLst/>
                        </a:rPr>
                        <a:t>　</a:t>
                      </a:r>
                      <a:endParaRPr lang="en-US" sz="1200" b="0" i="0" u="none" strike="noStrike">
                        <a:effectLst/>
                        <a:latin typeface="Arial" charset="0"/>
                      </a:endParaRPr>
                    </a:p>
                  </a:txBody>
                  <a:tcPr marL="2753" marR="2753" marT="2753" marB="0" anchor="b"/>
                </a:tc>
                <a:tc>
                  <a:txBody>
                    <a:bodyPr/>
                    <a:lstStyle/>
                    <a:p>
                      <a:pPr algn="l" fontAlgn="b"/>
                      <a:r>
                        <a:rPr lang="en-US" sz="1200" u="none" strike="noStrike">
                          <a:effectLst/>
                        </a:rPr>
                        <a:t>　</a:t>
                      </a:r>
                      <a:endParaRPr lang="en-US" sz="1200" b="0" i="0" u="none" strike="noStrike">
                        <a:effectLst/>
                        <a:latin typeface="Arial" charset="0"/>
                      </a:endParaRPr>
                    </a:p>
                  </a:txBody>
                  <a:tcPr marL="2753" marR="2753" marT="2753" marB="0" anchor="b"/>
                </a:tc>
                <a:tc>
                  <a:txBody>
                    <a:bodyPr/>
                    <a:lstStyle/>
                    <a:p>
                      <a:pPr algn="r" fontAlgn="b"/>
                      <a:r>
                        <a:rPr lang="en-US" sz="1200" u="none" strike="noStrike">
                          <a:effectLst/>
                        </a:rPr>
                        <a:t>0</a:t>
                      </a:r>
                      <a:endParaRPr lang="en-US" sz="1200" b="0" i="0" u="none" strike="noStrike">
                        <a:effectLst/>
                        <a:latin typeface="Arial" charset="0"/>
                      </a:endParaRPr>
                    </a:p>
                  </a:txBody>
                  <a:tcPr marL="2753" marR="2753" marT="2753" marB="0" anchor="b"/>
                </a:tc>
                <a:tc>
                  <a:txBody>
                    <a:bodyPr/>
                    <a:lstStyle/>
                    <a:p>
                      <a:pPr algn="r" fontAlgn="b"/>
                      <a:r>
                        <a:rPr lang="en-US" sz="1200" u="none" strike="noStrike">
                          <a:effectLst/>
                        </a:rPr>
                        <a:t>1</a:t>
                      </a:r>
                      <a:endParaRPr lang="en-US" sz="1200" b="0" i="0" u="none" strike="noStrike">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a:effectLst/>
                        </a:rPr>
                        <a:t>　</a:t>
                      </a:r>
                      <a:endParaRPr lang="en-US" sz="1200" b="0" i="0" u="none" strike="noStrike">
                        <a:effectLst/>
                        <a:latin typeface="Arial" charset="0"/>
                      </a:endParaRPr>
                    </a:p>
                  </a:txBody>
                  <a:tcPr marL="2753" marR="2753" marT="2753" marB="0" anchor="b"/>
                </a:tc>
              </a:tr>
              <a:tr h="258731">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r" fontAlgn="b"/>
                      <a:r>
                        <a:rPr lang="en-US" sz="1200" u="none" strike="noStrike" dirty="0">
                          <a:effectLst/>
                        </a:rPr>
                        <a:t>0</a:t>
                      </a:r>
                      <a:endParaRPr lang="en-US" sz="1200" b="0" i="0" u="none" strike="noStrike" dirty="0">
                        <a:effectLst/>
                        <a:latin typeface="Arial" charset="0"/>
                      </a:endParaRPr>
                    </a:p>
                  </a:txBody>
                  <a:tcPr marL="2753" marR="2753" marT="2753" marB="0" anchor="b"/>
                </a:tc>
                <a:tc>
                  <a:txBody>
                    <a:bodyPr/>
                    <a:lstStyle/>
                    <a:p>
                      <a:pPr algn="r" fontAlgn="b"/>
                      <a:r>
                        <a:rPr lang="is-IS" sz="1200" u="none" strike="noStrike">
                          <a:effectLst/>
                        </a:rPr>
                        <a:t>2</a:t>
                      </a:r>
                      <a:endParaRPr lang="is-IS" sz="1200" b="0" i="0" u="none" strike="noStrike">
                        <a:effectLst/>
                        <a:latin typeface="Arial" charset="0"/>
                      </a:endParaRPr>
                    </a:p>
                  </a:txBody>
                  <a:tcPr marL="2753" marR="2753" marT="2753" marB="0" anchor="b"/>
                </a:tc>
                <a:tc>
                  <a:txBody>
                    <a:bodyPr/>
                    <a:lstStyle/>
                    <a:p>
                      <a:pPr algn="l" fontAlgn="b"/>
                      <a:r>
                        <a:rPr lang="en-US" sz="1200" u="none" strike="noStrike">
                          <a:effectLst/>
                        </a:rPr>
                        <a:t>　</a:t>
                      </a:r>
                      <a:endParaRPr lang="en-US" sz="1200" b="0" i="0" u="none" strike="noStrike">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c>
                  <a:txBody>
                    <a:bodyPr/>
                    <a:lstStyle/>
                    <a:p>
                      <a:pPr algn="l" fontAlgn="b"/>
                      <a:r>
                        <a:rPr lang="en-US" sz="1200" u="none" strike="noStrike" dirty="0">
                          <a:effectLst/>
                        </a:rPr>
                        <a:t>　</a:t>
                      </a:r>
                      <a:endParaRPr lang="en-US" sz="1200" b="0" i="0" u="none" strike="noStrike" dirty="0">
                        <a:effectLst/>
                        <a:latin typeface="Arial" charset="0"/>
                      </a:endParaRPr>
                    </a:p>
                  </a:txBody>
                  <a:tcPr marL="2753" marR="2753" marT="2753" marB="0" anchor="b"/>
                </a:tc>
              </a:tr>
            </a:tbl>
          </a:graphicData>
        </a:graphic>
      </p:graphicFrame>
    </p:spTree>
    <p:extLst>
      <p:ext uri="{BB962C8B-B14F-4D97-AF65-F5344CB8AC3E}">
        <p14:creationId xmlns:p14="http://schemas.microsoft.com/office/powerpoint/2010/main" val="125542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9210</TotalTime>
  <Words>5651</Words>
  <Application>Microsoft Macintosh PowerPoint</Application>
  <PresentationFormat>On-screen Show (16:9)</PresentationFormat>
  <Paragraphs>1014</Paragraphs>
  <Slides>169</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169</vt:i4>
      </vt:variant>
    </vt:vector>
  </HeadingPairs>
  <TitlesOfParts>
    <vt:vector size="175" baseType="lpstr">
      <vt:lpstr>Dosis</vt:lpstr>
      <vt:lpstr>HelveticaNeue</vt:lpstr>
      <vt:lpstr>Roboto</vt:lpstr>
      <vt:lpstr>Wingdings</vt:lpstr>
      <vt:lpstr>Arial</vt:lpstr>
      <vt:lpstr>William template</vt:lpstr>
      <vt:lpstr>Project Management Professional Study Notes</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8 – Project Quality Management</vt:lpstr>
      <vt:lpstr>Chapter 8 – Project Quality Management</vt:lpstr>
      <vt:lpstr>8.1 Plan Quality Management</vt:lpstr>
      <vt:lpstr>Plan Quality Data Flow</vt:lpstr>
      <vt:lpstr>Plan Quality Management – Inputs</vt:lpstr>
      <vt:lpstr>Plan Quality Management – Tools &amp; Techniques</vt:lpstr>
      <vt:lpstr>Plan Quality Management – Tools &amp; Techniques</vt:lpstr>
      <vt:lpstr>Plan Quality Management – Seven Basic Quality Tools </vt:lpstr>
      <vt:lpstr>Plan Quality Management – Seven Basic Quality Tools </vt:lpstr>
      <vt:lpstr>Plan Quality Management – Seven Basic Quality Tools </vt:lpstr>
      <vt:lpstr>Plan Quality Management – Seven Basic Quality Tools </vt:lpstr>
      <vt:lpstr>Plan Quality Management – Seven Basic Quality Tools </vt:lpstr>
      <vt:lpstr>Plan Quality Management – Seven Basic Quality Tools </vt:lpstr>
      <vt:lpstr>Plan Quality Management – Seven Basic Quality Tools </vt:lpstr>
      <vt:lpstr>Plan Quality Management - Output</vt:lpstr>
      <vt:lpstr>Quality Management Plan Template</vt:lpstr>
      <vt:lpstr>8.2 Perform Quality Assurance</vt:lpstr>
      <vt:lpstr>Perform Quality Assurance Data Flow</vt:lpstr>
      <vt:lpstr>Perform Quality Assurance – Inputs</vt:lpstr>
      <vt:lpstr>Perform Quality Assurance – Tools &amp; Techniques</vt:lpstr>
      <vt:lpstr>Perform Quality Assurance – Quality Management and Control Tools</vt:lpstr>
      <vt:lpstr>Perform Quality Assurance – Quality Management and Control Tools</vt:lpstr>
      <vt:lpstr>Perform Quality Assurance – Quality Management and Control Tools</vt:lpstr>
      <vt:lpstr>Perform Quality Assurance – Quality Management and Control Tools</vt:lpstr>
      <vt:lpstr>Perform Quality Assurance – Quality Management and Control Tools</vt:lpstr>
      <vt:lpstr>Perform Quality Assurance – Quality Management and Control Tools</vt:lpstr>
      <vt:lpstr>Quality Management and Control Tools</vt:lpstr>
      <vt:lpstr>Perform Quality Assurance – Tools &amp; Techniques</vt:lpstr>
      <vt:lpstr>Perform Quality Assurance - Output</vt:lpstr>
      <vt:lpstr>8.3 Control Quality</vt:lpstr>
      <vt:lpstr>Control Quality Data Flow</vt:lpstr>
      <vt:lpstr>Perform Quality Assurance – Inputs</vt:lpstr>
      <vt:lpstr>Perform Quality Assurance – Tools &amp; Techniques</vt:lpstr>
      <vt:lpstr>Perform Quality Assurance – Tools &amp; Techniques</vt:lpstr>
      <vt:lpstr>Perform Quality Assurance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9 – Human Resource Management</vt:lpstr>
      <vt:lpstr>9.1 Plan Human Resource Management</vt:lpstr>
      <vt:lpstr>Plan Human Resource Management Data Flow</vt:lpstr>
      <vt:lpstr>Plan Human Resource Management – Inputs</vt:lpstr>
      <vt:lpstr>Plan Human Resource Management – Tools &amp; Techniques</vt:lpstr>
      <vt:lpstr>Plan Human Resource Management - Output</vt:lpstr>
      <vt:lpstr>9.2 Acquire Project Team</vt:lpstr>
      <vt:lpstr>Acquire Project Team Data Flow</vt:lpstr>
      <vt:lpstr>Acquire Project Team – Inputs</vt:lpstr>
      <vt:lpstr>Acquire Project Team – Tools &amp; Techniques</vt:lpstr>
      <vt:lpstr>Acquire Project Team - Output</vt:lpstr>
      <vt:lpstr>9.3 Develop Project Team</vt:lpstr>
      <vt:lpstr>Develop Project Team Data Flow</vt:lpstr>
      <vt:lpstr>Develop Project Team – Inputs</vt:lpstr>
      <vt:lpstr>Develop Project Team – Tools &amp; Techniques</vt:lpstr>
      <vt:lpstr>Develop Project Team - Output</vt:lpstr>
      <vt:lpstr>Interpersonal Skills 人際關係技巧</vt:lpstr>
      <vt:lpstr>Conflict Management 衝突管理</vt:lpstr>
      <vt:lpstr>Leadership 領導統御</vt:lpstr>
      <vt:lpstr>Theory of Motivation and Organization 激勵和組織理論</vt:lpstr>
      <vt:lpstr>9.4 Manage Project Team</vt:lpstr>
      <vt:lpstr>Manage Project Team Data Flow</vt:lpstr>
      <vt:lpstr>Manage Project Team – Inputs</vt:lpstr>
      <vt:lpstr>Manage Project Team – Tools &amp; Techniques</vt:lpstr>
      <vt:lpstr>Manage Project Team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10 – Project Communications Management</vt:lpstr>
      <vt:lpstr>10.1 Plan Communications Management</vt:lpstr>
      <vt:lpstr>Plan Communication Management Data Flow</vt:lpstr>
      <vt:lpstr>Plan Communications Management – Inputs</vt:lpstr>
      <vt:lpstr>Plan Communications Management – Tools &amp; Techniques</vt:lpstr>
      <vt:lpstr>Plan Communications Management - Output</vt:lpstr>
      <vt:lpstr>10.2 Manage Communications</vt:lpstr>
      <vt:lpstr>Plan Communication Management Data Flow</vt:lpstr>
      <vt:lpstr>Manage Communications – Inputs</vt:lpstr>
      <vt:lpstr>Manage Communications – Tools &amp; Techniques</vt:lpstr>
      <vt:lpstr>Manage Communications – Tools &amp; Techniques</vt:lpstr>
      <vt:lpstr>Manage Communications - Output</vt:lpstr>
      <vt:lpstr>10.3 Control Communications</vt:lpstr>
      <vt:lpstr>Plan Communication Management Data Flow</vt:lpstr>
      <vt:lpstr>Control Communications – Inputs</vt:lpstr>
      <vt:lpstr>Control Communications – Tools &amp; Techniques</vt:lpstr>
      <vt:lpstr>Control Communications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11 – Project Risk Management</vt:lpstr>
      <vt:lpstr>11.1 Plan Risk Management</vt:lpstr>
      <vt:lpstr> Plan Risk Management Data Flow</vt:lpstr>
      <vt:lpstr>Plan Risk Management – Inputs</vt:lpstr>
      <vt:lpstr>Plan Risk Management – Tools &amp; Techniques</vt:lpstr>
      <vt:lpstr>Plan Risk Management - Output</vt:lpstr>
      <vt:lpstr>11.2 Identify Risks</vt:lpstr>
      <vt:lpstr>Identify Risks Data Flow</vt:lpstr>
      <vt:lpstr>Identify Risks – Inputs</vt:lpstr>
      <vt:lpstr>Identify Risks – Inputs</vt:lpstr>
      <vt:lpstr>Identify Risks – Tools &amp; Techniques</vt:lpstr>
      <vt:lpstr>Identify Risks – Tools &amp; Techniques</vt:lpstr>
      <vt:lpstr>Identify Risks - Output</vt:lpstr>
      <vt:lpstr>11.3 Perform Qualitative Risk Analysis</vt:lpstr>
      <vt:lpstr> Perform Qualitative Risk Analysis Data Flow</vt:lpstr>
      <vt:lpstr>Perform Qualitative Risk Analysis – Inputs</vt:lpstr>
      <vt:lpstr>Perform Qualitative Risk Analysis – Tools &amp; Techniques</vt:lpstr>
      <vt:lpstr>Probability and Impact Matrix</vt:lpstr>
      <vt:lpstr>Perform Qualitative Risk Analysis - Output</vt:lpstr>
      <vt:lpstr>11.4 Perform Quantitative Risk Analysis</vt:lpstr>
      <vt:lpstr> Perform Quantitative Risk Analysis Data Flow</vt:lpstr>
      <vt:lpstr>Perform Quantitative Risk Analysis – Inputs</vt:lpstr>
      <vt:lpstr>Perform Quantitative Risk Analysis– Tools &amp; Techniques</vt:lpstr>
      <vt:lpstr>Perform Quantitative Risk Analysis– Tools &amp; Techniques</vt:lpstr>
      <vt:lpstr>Tornado Dirgram</vt:lpstr>
      <vt:lpstr>Decision Tree Dirgram</vt:lpstr>
      <vt:lpstr>Perform Qualitative Risk Analysis - Output</vt:lpstr>
      <vt:lpstr>11.5 Plan Risk Responses</vt:lpstr>
      <vt:lpstr>Plan Risk Responses Data Flow</vt:lpstr>
      <vt:lpstr>Plan Risk Responses – Inputs</vt:lpstr>
      <vt:lpstr>Plan Risk Responses – Tools &amp; Techniques</vt:lpstr>
      <vt:lpstr>Plan Risk Responses – Tools &amp; Techniques</vt:lpstr>
      <vt:lpstr>Plan Risk Responses - Output</vt:lpstr>
      <vt:lpstr>11.6 Control Risks</vt:lpstr>
      <vt:lpstr>Control Risks Data Flow</vt:lpstr>
      <vt:lpstr>Control Risks – Inputs</vt:lpstr>
      <vt:lpstr>Control Risks – Tools &amp; Techniques</vt:lpstr>
      <vt:lpstr>Control Risks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Chapter 12 – Project Procurement Management</vt:lpstr>
      <vt:lpstr>12.1 Plan Procurement Management</vt:lpstr>
      <vt:lpstr>Plan Procurement Management Data Flow</vt:lpstr>
      <vt:lpstr>Plan Procurement Management – Inputs</vt:lpstr>
      <vt:lpstr>Plan Procurement Management – Tools &amp; Techniques</vt:lpstr>
      <vt:lpstr>Plan Procurement Management - Output</vt:lpstr>
      <vt:lpstr>Plan Procurement Management - Output</vt:lpstr>
      <vt:lpstr>Plan Procurement Management - Contract Types</vt:lpstr>
      <vt:lpstr>12.2 Conduct Procurements</vt:lpstr>
      <vt:lpstr>Conduct Procurements Data Flow</vt:lpstr>
      <vt:lpstr>Conduct Procurements – Inputs</vt:lpstr>
      <vt:lpstr>Conduct Procurements – Tools &amp; Techniques</vt:lpstr>
      <vt:lpstr>Conduct Procurements - Output</vt:lpstr>
      <vt:lpstr>12.3 Control Procurements</vt:lpstr>
      <vt:lpstr>Control Procurements Data Flow</vt:lpstr>
      <vt:lpstr>Control Procurements – Inputs &amp; Tools</vt:lpstr>
      <vt:lpstr>Control Procurements - Output</vt:lpstr>
      <vt:lpstr>12.4 Close Procurements</vt:lpstr>
      <vt:lpstr>Close Procurements Data Flow</vt:lpstr>
      <vt:lpstr>Close Procurements – Inputs &amp; Tools</vt:lpstr>
      <vt:lpstr>Close Procurements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PowerPoint Presentation</vt:lpstr>
      <vt:lpstr>13.1 Identify Stakeholders</vt:lpstr>
      <vt:lpstr>Identify Stakeholders Data Flow</vt:lpstr>
      <vt:lpstr>Identify Stakeholders - Inputs and Tools</vt:lpstr>
      <vt:lpstr>Identify Stakeholders - Output</vt:lpstr>
      <vt:lpstr>13.2 Plan Stakeholder Management</vt:lpstr>
      <vt:lpstr>Plan Stakeholder Management Data Flow</vt:lpstr>
      <vt:lpstr>Plan Stakeholder Management - Inputs and Tools</vt:lpstr>
      <vt:lpstr>Plan Stakeholder Management - Output</vt:lpstr>
      <vt:lpstr>13.3 Manage Stakeholder Engagement</vt:lpstr>
      <vt:lpstr>Manage Stakeholder Engagement Data Flow</vt:lpstr>
      <vt:lpstr>Manage Stakeholder Engagement - Inputs and Tools</vt:lpstr>
      <vt:lpstr>Manage Stakeholder Engagement - Output</vt:lpstr>
      <vt:lpstr>13.4 Control Stakeholder Engagement</vt:lpstr>
      <vt:lpstr>Control Stakeholder Engagement Data Flow</vt:lpstr>
      <vt:lpstr>Control Stakeholder Engagement - Inputs and Tools</vt:lpstr>
      <vt:lpstr>Control Stakeholder Engagement - Output</vt:lpstr>
      <vt:lpstr>1. Introduction 2  Organizations, constraints, and projects  3  The process framework: It all fits together  4  Project integration management: Getting the job done  5  Scope management: Doing the right stuff  6  Time management: Getting it done on time  7  Cost management: Watching the bottom line  8  Quality management: Getting it right  9  Human resource management: Getting the team together  10  Communications management: Getting the word out  11  Project risk management: Planning for the unknown  12  Procurement management: Getting some help  13  Stakeholder management: Keeping everyone engaged  14  Professional responsibility: Making good choices </vt:lpstr>
      <vt:lpstr>Chapter 14 - Professional Responsibility </vt:lpstr>
      <vt:lpstr>Reference</vt:lpstr>
      <vt:lpstr>THANKS!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611</cp:revision>
  <dcterms:modified xsi:type="dcterms:W3CDTF">2017-10-30T02:04:37Z</dcterms:modified>
</cp:coreProperties>
</file>